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4096" r:id="rId1"/>
  </p:sldMasterIdLst>
  <p:notesMasterIdLst>
    <p:notesMasterId r:id="rId25"/>
  </p:notesMasterIdLst>
  <p:sldIdLst>
    <p:sldId id="256" r:id="rId2"/>
    <p:sldId id="267" r:id="rId3"/>
    <p:sldId id="262" r:id="rId4"/>
    <p:sldId id="407" r:id="rId5"/>
    <p:sldId id="408" r:id="rId6"/>
    <p:sldId id="435" r:id="rId7"/>
    <p:sldId id="658" r:id="rId8"/>
    <p:sldId id="662" r:id="rId9"/>
    <p:sldId id="334" r:id="rId10"/>
    <p:sldId id="339" r:id="rId11"/>
    <p:sldId id="669" r:id="rId12"/>
    <p:sldId id="672" r:id="rId13"/>
    <p:sldId id="666" r:id="rId14"/>
    <p:sldId id="676" r:id="rId15"/>
    <p:sldId id="674" r:id="rId16"/>
    <p:sldId id="667" r:id="rId17"/>
    <p:sldId id="675" r:id="rId18"/>
    <p:sldId id="673" r:id="rId19"/>
    <p:sldId id="330" r:id="rId20"/>
    <p:sldId id="338" r:id="rId21"/>
    <p:sldId id="311" r:id="rId22"/>
    <p:sldId id="336" r:id="rId23"/>
    <p:sldId id="317" r:id="rId24"/>
  </p:sldIdLst>
  <p:sldSz cx="9144000" cy="5143500" type="screen16x9"/>
  <p:notesSz cx="6858000" cy="9144000"/>
  <p:defaultTextStyle>
    <a:defPPr>
      <a:defRPr lang="en-US"/>
    </a:defPPr>
    <a:lvl1pPr algn="ctr" rtl="0" eaLnBrk="0" fontAlgn="base" hangingPunct="0">
      <a:spcBef>
        <a:spcPct val="0"/>
      </a:spcBef>
      <a:spcAft>
        <a:spcPct val="0"/>
      </a:spcAft>
      <a:defRPr sz="1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394542" algn="ctr" rtl="0" eaLnBrk="0" fontAlgn="base" hangingPunct="0">
      <a:spcBef>
        <a:spcPct val="0"/>
      </a:spcBef>
      <a:spcAft>
        <a:spcPct val="0"/>
      </a:spcAft>
      <a:defRPr sz="1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789101" algn="ctr" rtl="0" eaLnBrk="0" fontAlgn="base" hangingPunct="0">
      <a:spcBef>
        <a:spcPct val="0"/>
      </a:spcBef>
      <a:spcAft>
        <a:spcPct val="0"/>
      </a:spcAft>
      <a:defRPr sz="1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183656" algn="ctr" rtl="0" eaLnBrk="0" fontAlgn="base" hangingPunct="0">
      <a:spcBef>
        <a:spcPct val="0"/>
      </a:spcBef>
      <a:spcAft>
        <a:spcPct val="0"/>
      </a:spcAft>
      <a:defRPr sz="1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578209" algn="ctr" rtl="0" eaLnBrk="0" fontAlgn="base" hangingPunct="0">
      <a:spcBef>
        <a:spcPct val="0"/>
      </a:spcBef>
      <a:spcAft>
        <a:spcPct val="0"/>
      </a:spcAft>
      <a:defRPr sz="1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1972762" algn="l" defTabSz="394542" rtl="0" eaLnBrk="1" latinLnBrk="0" hangingPunct="1">
      <a:defRPr sz="1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367322" algn="l" defTabSz="394542" rtl="0" eaLnBrk="1" latinLnBrk="0" hangingPunct="1">
      <a:defRPr sz="1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2761854" algn="l" defTabSz="394542" rtl="0" eaLnBrk="1" latinLnBrk="0" hangingPunct="1">
      <a:defRPr sz="1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156415" algn="l" defTabSz="394542" rtl="0" eaLnBrk="1" latinLnBrk="0" hangingPunct="1">
      <a:defRPr sz="1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573">
          <p15:clr>
            <a:srgbClr val="A4A3A4"/>
          </p15:clr>
        </p15:guide>
        <p15:guide id="2" pos="796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hawaji, Motaz M" initials="MK" lastIdx="5" clrIdx="0">
    <p:extLst>
      <p:ext uri="{19B8F6BF-5375-455C-9EA6-DF929625EA0E}">
        <p15:presenceInfo xmlns:p15="http://schemas.microsoft.com/office/powerpoint/2012/main" userId="Khawaji, Motaz M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4BD00"/>
    <a:srgbClr val="FFFFFF"/>
    <a:srgbClr val="5356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069" autoAdjust="0"/>
    <p:restoredTop sz="96374" autoAdjust="0"/>
  </p:normalViewPr>
  <p:slideViewPr>
    <p:cSldViewPr snapToGrid="0">
      <p:cViewPr>
        <p:scale>
          <a:sx n="73" d="100"/>
          <a:sy n="73" d="100"/>
        </p:scale>
        <p:origin x="1974" y="1290"/>
      </p:cViewPr>
      <p:guideLst>
        <p:guide orient="horz" pos="2573"/>
        <p:guide pos="796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FC5B78-500A-4CED-8781-D40F79B1CAC7}" type="datetimeFigureOut">
              <a:rPr lang="en-US" smtClean="0"/>
              <a:t>10/21/2022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F389AD-ABC2-41A4-B2EC-5BD762140A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03583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E50E72-87A1-4481-8BCD-D75DD772628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8348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E50E72-87A1-4481-8BCD-D75DD772628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22724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algn="l">
              <a:buFont typeface="Wingdings" panose="05000000000000000000" pitchFamily="2" charset="2"/>
              <a:buChar char="à"/>
            </a:pPr>
            <a:r>
              <a:rPr lang="en-US" dirty="0"/>
              <a:t>AFA cation important for solubility in hydrocarbon solvent, but does not interact with cationic catalyst</a:t>
            </a:r>
          </a:p>
          <a:p>
            <a:pPr marL="171450" indent="-171450" algn="l">
              <a:buFont typeface="Wingdings" panose="05000000000000000000" pitchFamily="2" charset="2"/>
              <a:buChar char="à"/>
            </a:pPr>
            <a:endParaRPr lang="en-US" dirty="0"/>
          </a:p>
          <a:p>
            <a:pPr marL="171450" indent="-171450" algn="l">
              <a:buFont typeface="Wingdings" panose="05000000000000000000" pitchFamily="2" charset="2"/>
              <a:buChar char="à"/>
            </a:pPr>
            <a:r>
              <a:rPr lang="en-US" dirty="0"/>
              <a:t>Catalytic activity does not increase—sometimes decreases—with anionic additives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F389AD-ABC2-41A4-B2EC-5BD762140A1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435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Circ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over_circle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049524"/>
            <a:ext cx="5626608" cy="27919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8788" y="1109807"/>
            <a:ext cx="8231187" cy="1215129"/>
          </a:xfrm>
        </p:spPr>
        <p:txBody>
          <a:bodyPr/>
          <a:lstStyle>
            <a:lvl1pPr>
              <a:defRPr sz="43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8789" y="2427690"/>
            <a:ext cx="4113212" cy="513958"/>
          </a:xfrm>
        </p:spPr>
        <p:txBody>
          <a:bodyPr/>
          <a:lstStyle>
            <a:lvl1pPr marL="0" indent="0" algn="l">
              <a:buNone/>
              <a:defRPr sz="1000" b="1" cap="all">
                <a:solidFill>
                  <a:srgbClr val="55565A"/>
                </a:solidFill>
              </a:defRPr>
            </a:lvl1pPr>
            <a:lvl2pPr marL="396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7934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1901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5868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9836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3803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7770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1737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7" name="Picture 6" descr="SA_LOGO_ONLINE_TAGLINE_SPOT_POS.jp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77253" y="4761757"/>
            <a:ext cx="1969008" cy="14630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4325" y="246705"/>
            <a:ext cx="1621936" cy="720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331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 Gree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45798" y="191195"/>
            <a:ext cx="8263247" cy="512589"/>
          </a:xfrm>
        </p:spPr>
        <p:txBody>
          <a:bodyPr anchor="t"/>
          <a:lstStyle>
            <a:lvl1pPr algn="l">
              <a:defRPr sz="3300" b="0" cap="none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45798" y="724239"/>
            <a:ext cx="8263247" cy="513385"/>
          </a:xfrm>
        </p:spPr>
        <p:txBody>
          <a:bodyPr anchor="t"/>
          <a:lstStyle>
            <a:lvl1pPr marL="0" indent="0">
              <a:buNone/>
              <a:defRPr sz="2600">
                <a:solidFill>
                  <a:schemeClr val="bg1"/>
                </a:solidFill>
              </a:defRPr>
            </a:lvl1pPr>
            <a:lvl2pPr marL="3967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79344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19016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58688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98361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38033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77705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317378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>
          <a:xfrm>
            <a:off x="445798" y="2510033"/>
            <a:ext cx="8263247" cy="2152505"/>
          </a:xfrm>
        </p:spPr>
        <p:txBody>
          <a:bodyPr vert="horz" lIns="0" tIns="39673" rIns="0" bIns="39673" rtlCol="0" anchor="t">
            <a:noAutofit/>
          </a:bodyPr>
          <a:lstStyle>
            <a:lvl1pPr marL="0" indent="0">
              <a:buNone/>
              <a:defRPr lang="en-US" sz="17700" b="0" cap="none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</a:pPr>
            <a:r>
              <a:rPr lang="en-US" dirty="0"/>
              <a:t>#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44809" y="4777991"/>
            <a:ext cx="267630" cy="168441"/>
          </a:xfrm>
          <a:prstGeom prst="rect">
            <a:avLst/>
          </a:prstGeom>
        </p:spPr>
        <p:txBody>
          <a:bodyPr vert="horz" lIns="0" tIns="39673" rIns="0" bIns="39673" rtlCol="0" anchor="ctr"/>
          <a:lstStyle>
            <a:defPPr>
              <a:defRPr lang="en-US"/>
            </a:defPPr>
            <a:lvl1pPr algn="r">
              <a:defRPr sz="800"/>
            </a:lvl1pPr>
          </a:lstStyle>
          <a:p>
            <a:pPr algn="l" defTabSz="396720" eaLnBrk="1" fontAlgn="auto" hangingPunct="1">
              <a:spcBef>
                <a:spcPts val="0"/>
              </a:spcBef>
              <a:spcAft>
                <a:spcPts val="0"/>
              </a:spcAft>
            </a:pPr>
            <a:fld id="{965A9741-32FB-9942-AAE4-37C9D12D3D1F}" type="slidenum">
              <a:rPr lang="en-US" smtClean="0">
                <a:solidFill>
                  <a:prstClr val="white"/>
                </a:solidFill>
                <a:latin typeface="Trebuchet MS"/>
                <a:ea typeface="+mn-ea"/>
                <a:cs typeface="+mn-cs"/>
              </a:rPr>
              <a:pPr algn="l" defTabSz="396720" eaLnBrk="1" fontAlgn="auto" hangingPunct="1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dirty="0">
              <a:solidFill>
                <a:prstClr val="white"/>
              </a:solidFill>
              <a:latin typeface="Trebuchet MS"/>
              <a:ea typeface="+mn-ea"/>
              <a:cs typeface="+mn-cs"/>
            </a:endParaRPr>
          </a:p>
        </p:txBody>
      </p:sp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717410" y="4779515"/>
            <a:ext cx="542989" cy="165330"/>
          </a:xfrm>
          <a:prstGeom prst="rect">
            <a:avLst/>
          </a:prstGeom>
        </p:spPr>
        <p:txBody>
          <a:bodyPr vert="horz" lIns="0" tIns="39673" rIns="0" bIns="39673" rtlCol="0" anchor="ctr"/>
          <a:lstStyle>
            <a:lvl1pPr algn="l">
              <a:defRPr sz="700">
                <a:solidFill>
                  <a:schemeClr val="bg1"/>
                </a:solidFill>
              </a:defRPr>
            </a:lvl1pPr>
          </a:lstStyle>
          <a:p>
            <a:r>
              <a:rPr lang="en-US" dirty="0">
                <a:solidFill>
                  <a:prstClr val="white"/>
                </a:solidFill>
                <a:latin typeface="Trebuchet MS"/>
              </a:rPr>
              <a:t>27/10/2014</a:t>
            </a: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17410" y="4882631"/>
            <a:ext cx="2895600" cy="165330"/>
          </a:xfrm>
          <a:prstGeom prst="rect">
            <a:avLst/>
          </a:prstGeom>
        </p:spPr>
        <p:txBody>
          <a:bodyPr vert="horz" lIns="0" tIns="39673" rIns="0" bIns="39673" rtlCol="0" anchor="ctr"/>
          <a:lstStyle>
            <a:lvl1pPr>
              <a:defRPr lang="en-US" sz="700">
                <a:solidFill>
                  <a:schemeClr val="bg1"/>
                </a:solidFill>
              </a:defRPr>
            </a:lvl1pPr>
          </a:lstStyle>
          <a:p>
            <a:r>
              <a:rPr>
                <a:solidFill>
                  <a:prstClr val="white"/>
                </a:solidFill>
                <a:latin typeface="Trebuchet MS"/>
              </a:rPr>
              <a:t>Copyright note text (8pt)</a:t>
            </a:r>
            <a:endParaRPr dirty="0">
              <a:solidFill>
                <a:prstClr val="white"/>
              </a:solidFill>
              <a:latin typeface="Trebuchet MS"/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>
            <a:off x="433409" y="4656582"/>
            <a:ext cx="8275637" cy="0"/>
          </a:xfrm>
          <a:prstGeom prst="line">
            <a:avLst/>
          </a:prstGeom>
          <a:ln w="25400" cmpd="sng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SA_PRINT_LOGO_MRKT_CMYK_NEG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117" r="33320"/>
          <a:stretch/>
        </p:blipFill>
        <p:spPr>
          <a:xfrm>
            <a:off x="7679968" y="4753984"/>
            <a:ext cx="1036369" cy="249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2105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 Grey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45798" y="191195"/>
            <a:ext cx="8263247" cy="512589"/>
          </a:xfrm>
        </p:spPr>
        <p:txBody>
          <a:bodyPr anchor="t"/>
          <a:lstStyle>
            <a:lvl1pPr algn="l">
              <a:defRPr sz="3300" b="0" cap="none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45798" y="724239"/>
            <a:ext cx="8263247" cy="513385"/>
          </a:xfrm>
        </p:spPr>
        <p:txBody>
          <a:bodyPr anchor="t"/>
          <a:lstStyle>
            <a:lvl1pPr marL="0" indent="0">
              <a:buNone/>
              <a:defRPr sz="2600">
                <a:solidFill>
                  <a:schemeClr val="bg1"/>
                </a:solidFill>
              </a:defRPr>
            </a:lvl1pPr>
            <a:lvl2pPr marL="3967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79344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19016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58688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98361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38033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77705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317378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>
          <a:xfrm>
            <a:off x="445798" y="2510033"/>
            <a:ext cx="8263247" cy="2152505"/>
          </a:xfrm>
        </p:spPr>
        <p:txBody>
          <a:bodyPr vert="horz" lIns="0" tIns="39673" rIns="0" bIns="39673" rtlCol="0" anchor="t">
            <a:noAutofit/>
          </a:bodyPr>
          <a:lstStyle>
            <a:lvl1pPr marL="0" indent="0">
              <a:buNone/>
              <a:defRPr lang="en-US" sz="17700" b="0" cap="none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</a:pPr>
            <a:r>
              <a:rPr lang="en-US" dirty="0"/>
              <a:t>#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44809" y="4777991"/>
            <a:ext cx="267630" cy="168441"/>
          </a:xfrm>
          <a:prstGeom prst="rect">
            <a:avLst/>
          </a:prstGeom>
        </p:spPr>
        <p:txBody>
          <a:bodyPr vert="horz" lIns="0" tIns="39673" rIns="0" bIns="39673" rtlCol="0" anchor="ctr"/>
          <a:lstStyle>
            <a:defPPr>
              <a:defRPr lang="en-US"/>
            </a:defPPr>
            <a:lvl1pPr algn="r">
              <a:defRPr sz="800"/>
            </a:lvl1pPr>
          </a:lstStyle>
          <a:p>
            <a:pPr algn="l" defTabSz="396720" eaLnBrk="1" fontAlgn="auto" hangingPunct="1">
              <a:spcBef>
                <a:spcPts val="0"/>
              </a:spcBef>
              <a:spcAft>
                <a:spcPts val="0"/>
              </a:spcAft>
            </a:pPr>
            <a:fld id="{965A9741-32FB-9942-AAE4-37C9D12D3D1F}" type="slidenum">
              <a:rPr lang="en-US" smtClean="0">
                <a:solidFill>
                  <a:prstClr val="white"/>
                </a:solidFill>
                <a:latin typeface="Trebuchet MS"/>
                <a:ea typeface="+mn-ea"/>
                <a:cs typeface="+mn-cs"/>
              </a:rPr>
              <a:pPr algn="l" defTabSz="396720" eaLnBrk="1" fontAlgn="auto" hangingPunct="1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dirty="0">
              <a:solidFill>
                <a:prstClr val="white"/>
              </a:solidFill>
              <a:latin typeface="Trebuchet MS"/>
              <a:ea typeface="+mn-ea"/>
              <a:cs typeface="+mn-cs"/>
            </a:endParaRPr>
          </a:p>
        </p:txBody>
      </p:sp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717410" y="4779515"/>
            <a:ext cx="542989" cy="165330"/>
          </a:xfrm>
          <a:prstGeom prst="rect">
            <a:avLst/>
          </a:prstGeom>
        </p:spPr>
        <p:txBody>
          <a:bodyPr vert="horz" lIns="0" tIns="39673" rIns="0" bIns="39673" rtlCol="0" anchor="ctr"/>
          <a:lstStyle>
            <a:lvl1pPr algn="l">
              <a:defRPr sz="700">
                <a:solidFill>
                  <a:schemeClr val="bg1"/>
                </a:solidFill>
              </a:defRPr>
            </a:lvl1pPr>
          </a:lstStyle>
          <a:p>
            <a:r>
              <a:rPr lang="en-US" dirty="0">
                <a:solidFill>
                  <a:prstClr val="white"/>
                </a:solidFill>
                <a:latin typeface="Trebuchet MS"/>
              </a:rPr>
              <a:t>27/10/2014</a:t>
            </a: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17410" y="4882631"/>
            <a:ext cx="2895600" cy="165330"/>
          </a:xfrm>
          <a:prstGeom prst="rect">
            <a:avLst/>
          </a:prstGeom>
        </p:spPr>
        <p:txBody>
          <a:bodyPr vert="horz" lIns="0" tIns="39673" rIns="0" bIns="39673" rtlCol="0" anchor="ctr"/>
          <a:lstStyle>
            <a:lvl1pPr>
              <a:defRPr lang="en-US" sz="700">
                <a:solidFill>
                  <a:schemeClr val="bg1"/>
                </a:solidFill>
              </a:defRPr>
            </a:lvl1pPr>
          </a:lstStyle>
          <a:p>
            <a:r>
              <a:rPr>
                <a:solidFill>
                  <a:prstClr val="white"/>
                </a:solidFill>
                <a:latin typeface="Trebuchet MS"/>
              </a:rPr>
              <a:t>Copyright note text (8pt)</a:t>
            </a:r>
            <a:endParaRPr dirty="0">
              <a:solidFill>
                <a:prstClr val="white"/>
              </a:solidFill>
              <a:latin typeface="Trebuchet MS"/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>
            <a:off x="433409" y="4656582"/>
            <a:ext cx="8275637" cy="0"/>
          </a:xfrm>
          <a:prstGeom prst="line">
            <a:avLst/>
          </a:prstGeom>
          <a:ln w="25400" cmpd="sng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SA_PRINT_LOGO_MRKT_CMYK_NEG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117" r="33320"/>
          <a:stretch/>
        </p:blipFill>
        <p:spPr>
          <a:xfrm>
            <a:off x="7679968" y="4753984"/>
            <a:ext cx="1036369" cy="249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7734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 Dark Gree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45798" y="191195"/>
            <a:ext cx="8263247" cy="512589"/>
          </a:xfrm>
        </p:spPr>
        <p:txBody>
          <a:bodyPr anchor="t"/>
          <a:lstStyle>
            <a:lvl1pPr algn="l">
              <a:defRPr sz="3300" b="0" cap="none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45798" y="724239"/>
            <a:ext cx="8263247" cy="513385"/>
          </a:xfrm>
        </p:spPr>
        <p:txBody>
          <a:bodyPr anchor="t"/>
          <a:lstStyle>
            <a:lvl1pPr marL="0" indent="0">
              <a:buNone/>
              <a:defRPr sz="2600">
                <a:solidFill>
                  <a:schemeClr val="bg1"/>
                </a:solidFill>
              </a:defRPr>
            </a:lvl1pPr>
            <a:lvl2pPr marL="3967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79344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19016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58688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98361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38033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77705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317378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>
          <a:xfrm>
            <a:off x="445798" y="2510033"/>
            <a:ext cx="8263247" cy="2152505"/>
          </a:xfrm>
        </p:spPr>
        <p:txBody>
          <a:bodyPr vert="horz" lIns="0" tIns="39673" rIns="0" bIns="39673" rtlCol="0" anchor="t">
            <a:noAutofit/>
          </a:bodyPr>
          <a:lstStyle>
            <a:lvl1pPr marL="0" indent="0">
              <a:buNone/>
              <a:defRPr lang="en-US" sz="17700" b="0" cap="none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</a:pPr>
            <a:r>
              <a:rPr lang="en-US" dirty="0"/>
              <a:t>#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44809" y="4777991"/>
            <a:ext cx="267630" cy="168441"/>
          </a:xfrm>
          <a:prstGeom prst="rect">
            <a:avLst/>
          </a:prstGeom>
        </p:spPr>
        <p:txBody>
          <a:bodyPr vert="horz" lIns="0" tIns="39673" rIns="0" bIns="39673" rtlCol="0" anchor="ctr"/>
          <a:lstStyle>
            <a:defPPr>
              <a:defRPr lang="en-US"/>
            </a:defPPr>
            <a:lvl1pPr algn="r">
              <a:defRPr sz="800"/>
            </a:lvl1pPr>
          </a:lstStyle>
          <a:p>
            <a:pPr algn="l" defTabSz="396720" eaLnBrk="1" fontAlgn="auto" hangingPunct="1">
              <a:spcBef>
                <a:spcPts val="0"/>
              </a:spcBef>
              <a:spcAft>
                <a:spcPts val="0"/>
              </a:spcAft>
            </a:pPr>
            <a:fld id="{965A9741-32FB-9942-AAE4-37C9D12D3D1F}" type="slidenum">
              <a:rPr lang="en-US" smtClean="0">
                <a:solidFill>
                  <a:prstClr val="white"/>
                </a:solidFill>
                <a:latin typeface="Trebuchet MS"/>
                <a:ea typeface="+mn-ea"/>
                <a:cs typeface="+mn-cs"/>
              </a:rPr>
              <a:pPr algn="l" defTabSz="396720" eaLnBrk="1" fontAlgn="auto" hangingPunct="1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dirty="0">
              <a:solidFill>
                <a:prstClr val="white"/>
              </a:solidFill>
              <a:latin typeface="Trebuchet MS"/>
              <a:ea typeface="+mn-ea"/>
              <a:cs typeface="+mn-cs"/>
            </a:endParaRPr>
          </a:p>
        </p:txBody>
      </p:sp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717410" y="4779515"/>
            <a:ext cx="542989" cy="165330"/>
          </a:xfrm>
          <a:prstGeom prst="rect">
            <a:avLst/>
          </a:prstGeom>
        </p:spPr>
        <p:txBody>
          <a:bodyPr vert="horz" lIns="0" tIns="39673" rIns="0" bIns="39673" rtlCol="0" anchor="ctr"/>
          <a:lstStyle>
            <a:lvl1pPr algn="l">
              <a:defRPr sz="700">
                <a:solidFill>
                  <a:schemeClr val="bg1"/>
                </a:solidFill>
              </a:defRPr>
            </a:lvl1pPr>
          </a:lstStyle>
          <a:p>
            <a:r>
              <a:rPr lang="en-US" dirty="0">
                <a:solidFill>
                  <a:prstClr val="white"/>
                </a:solidFill>
                <a:latin typeface="Trebuchet MS"/>
              </a:rPr>
              <a:t>27/10/2014</a:t>
            </a: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17410" y="4882631"/>
            <a:ext cx="2895600" cy="165330"/>
          </a:xfrm>
          <a:prstGeom prst="rect">
            <a:avLst/>
          </a:prstGeom>
        </p:spPr>
        <p:txBody>
          <a:bodyPr vert="horz" lIns="0" tIns="39673" rIns="0" bIns="39673" rtlCol="0" anchor="ctr"/>
          <a:lstStyle>
            <a:lvl1pPr>
              <a:defRPr lang="en-US" sz="700">
                <a:solidFill>
                  <a:schemeClr val="bg1"/>
                </a:solidFill>
              </a:defRPr>
            </a:lvl1pPr>
          </a:lstStyle>
          <a:p>
            <a:r>
              <a:rPr>
                <a:solidFill>
                  <a:prstClr val="white"/>
                </a:solidFill>
                <a:latin typeface="Trebuchet MS"/>
              </a:rPr>
              <a:t>Copyright note text (8pt)</a:t>
            </a:r>
            <a:endParaRPr dirty="0">
              <a:solidFill>
                <a:prstClr val="white"/>
              </a:solidFill>
              <a:latin typeface="Trebuchet MS"/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>
            <a:off x="433409" y="4656582"/>
            <a:ext cx="8275637" cy="0"/>
          </a:xfrm>
          <a:prstGeom prst="line">
            <a:avLst/>
          </a:prstGeom>
          <a:ln w="25400" cmpd="sng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SA_PRINT_LOGO_MRKT_CMYK_NEG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117" r="33320"/>
          <a:stretch/>
        </p:blipFill>
        <p:spPr>
          <a:xfrm>
            <a:off x="7679968" y="4753984"/>
            <a:ext cx="1036369" cy="249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1629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 Dark Blu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45798" y="191195"/>
            <a:ext cx="8263247" cy="512589"/>
          </a:xfrm>
        </p:spPr>
        <p:txBody>
          <a:bodyPr anchor="t"/>
          <a:lstStyle>
            <a:lvl1pPr algn="l">
              <a:defRPr sz="3300" b="0" cap="none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45798" y="724239"/>
            <a:ext cx="8263247" cy="513385"/>
          </a:xfrm>
        </p:spPr>
        <p:txBody>
          <a:bodyPr anchor="t"/>
          <a:lstStyle>
            <a:lvl1pPr marL="0" indent="0">
              <a:buNone/>
              <a:defRPr sz="2600">
                <a:solidFill>
                  <a:schemeClr val="bg1"/>
                </a:solidFill>
              </a:defRPr>
            </a:lvl1pPr>
            <a:lvl2pPr marL="3967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79344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19016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58688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98361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38033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77705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317378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>
          <a:xfrm>
            <a:off x="445798" y="2510033"/>
            <a:ext cx="8263247" cy="2152505"/>
          </a:xfrm>
        </p:spPr>
        <p:txBody>
          <a:bodyPr vert="horz" lIns="0" tIns="39673" rIns="0" bIns="39673" rtlCol="0" anchor="t">
            <a:noAutofit/>
          </a:bodyPr>
          <a:lstStyle>
            <a:lvl1pPr marL="0" indent="0">
              <a:buNone/>
              <a:defRPr lang="en-US" sz="17700" b="0" cap="none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</a:pPr>
            <a:r>
              <a:rPr lang="en-US" dirty="0"/>
              <a:t>#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44809" y="4777991"/>
            <a:ext cx="267630" cy="168441"/>
          </a:xfrm>
          <a:prstGeom prst="rect">
            <a:avLst/>
          </a:prstGeom>
        </p:spPr>
        <p:txBody>
          <a:bodyPr vert="horz" lIns="0" tIns="39673" rIns="0" bIns="39673" rtlCol="0" anchor="ctr"/>
          <a:lstStyle>
            <a:defPPr>
              <a:defRPr lang="en-US"/>
            </a:defPPr>
            <a:lvl1pPr algn="r">
              <a:defRPr sz="800"/>
            </a:lvl1pPr>
          </a:lstStyle>
          <a:p>
            <a:pPr algn="l" defTabSz="396720" eaLnBrk="1" fontAlgn="auto" hangingPunct="1">
              <a:spcBef>
                <a:spcPts val="0"/>
              </a:spcBef>
              <a:spcAft>
                <a:spcPts val="0"/>
              </a:spcAft>
            </a:pPr>
            <a:fld id="{965A9741-32FB-9942-AAE4-37C9D12D3D1F}" type="slidenum">
              <a:rPr lang="en-US" smtClean="0">
                <a:solidFill>
                  <a:prstClr val="white"/>
                </a:solidFill>
                <a:latin typeface="Trebuchet MS"/>
                <a:ea typeface="+mn-ea"/>
                <a:cs typeface="+mn-cs"/>
              </a:rPr>
              <a:pPr algn="l" defTabSz="396720" eaLnBrk="1" fontAlgn="auto" hangingPunct="1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dirty="0">
              <a:solidFill>
                <a:prstClr val="white"/>
              </a:solidFill>
              <a:latin typeface="Trebuchet MS"/>
              <a:ea typeface="+mn-ea"/>
              <a:cs typeface="+mn-cs"/>
            </a:endParaRPr>
          </a:p>
        </p:txBody>
      </p:sp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717410" y="4779515"/>
            <a:ext cx="542989" cy="165330"/>
          </a:xfrm>
          <a:prstGeom prst="rect">
            <a:avLst/>
          </a:prstGeom>
        </p:spPr>
        <p:txBody>
          <a:bodyPr vert="horz" lIns="0" tIns="39673" rIns="0" bIns="39673" rtlCol="0" anchor="ctr"/>
          <a:lstStyle>
            <a:lvl1pPr algn="l">
              <a:defRPr sz="700">
                <a:solidFill>
                  <a:schemeClr val="bg1"/>
                </a:solidFill>
              </a:defRPr>
            </a:lvl1pPr>
          </a:lstStyle>
          <a:p>
            <a:r>
              <a:rPr lang="en-US" dirty="0">
                <a:solidFill>
                  <a:prstClr val="white"/>
                </a:solidFill>
                <a:latin typeface="Trebuchet MS"/>
              </a:rPr>
              <a:t>27/10/2014</a:t>
            </a: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17410" y="4882631"/>
            <a:ext cx="2895600" cy="165330"/>
          </a:xfrm>
          <a:prstGeom prst="rect">
            <a:avLst/>
          </a:prstGeom>
        </p:spPr>
        <p:txBody>
          <a:bodyPr vert="horz" lIns="0" tIns="39673" rIns="0" bIns="39673" rtlCol="0" anchor="ctr"/>
          <a:lstStyle>
            <a:lvl1pPr>
              <a:defRPr lang="en-US" sz="700">
                <a:solidFill>
                  <a:schemeClr val="bg1"/>
                </a:solidFill>
              </a:defRPr>
            </a:lvl1pPr>
          </a:lstStyle>
          <a:p>
            <a:r>
              <a:rPr>
                <a:solidFill>
                  <a:prstClr val="white"/>
                </a:solidFill>
                <a:latin typeface="Trebuchet MS"/>
              </a:rPr>
              <a:t>Copyright note text (8pt)</a:t>
            </a:r>
            <a:endParaRPr dirty="0">
              <a:solidFill>
                <a:prstClr val="white"/>
              </a:solidFill>
              <a:latin typeface="Trebuchet MS"/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>
            <a:off x="433409" y="4656582"/>
            <a:ext cx="8275637" cy="0"/>
          </a:xfrm>
          <a:prstGeom prst="line">
            <a:avLst/>
          </a:prstGeom>
          <a:ln w="25400" cmpd="sng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SA_PRINT_LOGO_MRKT_CMYK_NEG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117" r="33320"/>
          <a:stretch/>
        </p:blipFill>
        <p:spPr>
          <a:xfrm>
            <a:off x="7679968" y="4753984"/>
            <a:ext cx="1036369" cy="249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03056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Half Image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rallelogram 5"/>
          <p:cNvSpPr/>
          <p:nvPr/>
        </p:nvSpPr>
        <p:spPr>
          <a:xfrm>
            <a:off x="3432099" y="4"/>
            <a:ext cx="5711902" cy="5148146"/>
          </a:xfrm>
          <a:custGeom>
            <a:avLst/>
            <a:gdLst>
              <a:gd name="connsiteX0" fmla="*/ 0 w 5711902"/>
              <a:gd name="connsiteY0" fmla="*/ 6858000 h 6858000"/>
              <a:gd name="connsiteX1" fmla="*/ 1496118 w 5711902"/>
              <a:gd name="connsiteY1" fmla="*/ 0 h 6858000"/>
              <a:gd name="connsiteX2" fmla="*/ 5711902 w 5711902"/>
              <a:gd name="connsiteY2" fmla="*/ 0 h 6858000"/>
              <a:gd name="connsiteX3" fmla="*/ 4215784 w 5711902"/>
              <a:gd name="connsiteY3" fmla="*/ 6858000 h 6858000"/>
              <a:gd name="connsiteX4" fmla="*/ 0 w 5711902"/>
              <a:gd name="connsiteY4" fmla="*/ 6858000 h 6858000"/>
              <a:gd name="connsiteX0" fmla="*/ 0 w 5711902"/>
              <a:gd name="connsiteY0" fmla="*/ 6858000 h 6864195"/>
              <a:gd name="connsiteX1" fmla="*/ 1496118 w 5711902"/>
              <a:gd name="connsiteY1" fmla="*/ 0 h 6864195"/>
              <a:gd name="connsiteX2" fmla="*/ 5711902 w 5711902"/>
              <a:gd name="connsiteY2" fmla="*/ 0 h 6864195"/>
              <a:gd name="connsiteX3" fmla="*/ 5708808 w 5711902"/>
              <a:gd name="connsiteY3" fmla="*/ 6864195 h 6864195"/>
              <a:gd name="connsiteX4" fmla="*/ 0 w 5711902"/>
              <a:gd name="connsiteY4" fmla="*/ 6858000 h 68641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11902" h="6864195">
                <a:moveTo>
                  <a:pt x="0" y="6858000"/>
                </a:moveTo>
                <a:lnTo>
                  <a:pt x="1496118" y="0"/>
                </a:lnTo>
                <a:lnTo>
                  <a:pt x="5711902" y="0"/>
                </a:lnTo>
                <a:cubicBezTo>
                  <a:pt x="5710871" y="2288065"/>
                  <a:pt x="5709839" y="4576130"/>
                  <a:pt x="5708808" y="6864195"/>
                </a:cubicBez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10000">
                <a:schemeClr val="bg2"/>
              </a:gs>
              <a:gs pos="90000">
                <a:schemeClr val="tx2"/>
              </a:gs>
            </a:gsLst>
            <a:lin ang="189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9345" tIns="39673" rIns="79345" bIns="3967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39672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600" dirty="0">
              <a:solidFill>
                <a:prstClr val="white"/>
              </a:solidFill>
              <a:latin typeface="Trebuchet MS"/>
            </a:endParaRP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-137" y="0"/>
            <a:ext cx="4943844" cy="5143500"/>
          </a:xfrm>
          <a:custGeom>
            <a:avLst/>
            <a:gdLst>
              <a:gd name="connsiteX0" fmla="*/ 0 w 4930775"/>
              <a:gd name="connsiteY0" fmla="*/ 6858000 h 6858000"/>
              <a:gd name="connsiteX1" fmla="*/ 1474302 w 4930775"/>
              <a:gd name="connsiteY1" fmla="*/ 0 h 6858000"/>
              <a:gd name="connsiteX2" fmla="*/ 4930775 w 4930775"/>
              <a:gd name="connsiteY2" fmla="*/ 0 h 6858000"/>
              <a:gd name="connsiteX3" fmla="*/ 3456473 w 4930775"/>
              <a:gd name="connsiteY3" fmla="*/ 6858000 h 6858000"/>
              <a:gd name="connsiteX4" fmla="*/ 0 w 4930775"/>
              <a:gd name="connsiteY4" fmla="*/ 6858000 h 6858000"/>
              <a:gd name="connsiteX0" fmla="*/ 137 w 4930912"/>
              <a:gd name="connsiteY0" fmla="*/ 6858000 h 6858000"/>
              <a:gd name="connsiteX1" fmla="*/ 0 w 4930912"/>
              <a:gd name="connsiteY1" fmla="*/ 6195 h 6858000"/>
              <a:gd name="connsiteX2" fmla="*/ 4930912 w 4930912"/>
              <a:gd name="connsiteY2" fmla="*/ 0 h 6858000"/>
              <a:gd name="connsiteX3" fmla="*/ 3456610 w 4930912"/>
              <a:gd name="connsiteY3" fmla="*/ 6858000 h 6858000"/>
              <a:gd name="connsiteX4" fmla="*/ 137 w 4930912"/>
              <a:gd name="connsiteY4" fmla="*/ 6858000 h 6858000"/>
              <a:gd name="connsiteX0" fmla="*/ 137 w 4930912"/>
              <a:gd name="connsiteY0" fmla="*/ 6858000 h 6858000"/>
              <a:gd name="connsiteX1" fmla="*/ 0 w 4930912"/>
              <a:gd name="connsiteY1" fmla="*/ 6195 h 6858000"/>
              <a:gd name="connsiteX2" fmla="*/ 4930912 w 4930912"/>
              <a:gd name="connsiteY2" fmla="*/ 0 h 6858000"/>
              <a:gd name="connsiteX3" fmla="*/ 3438025 w 4930912"/>
              <a:gd name="connsiteY3" fmla="*/ 6858000 h 6858000"/>
              <a:gd name="connsiteX4" fmla="*/ 137 w 4930912"/>
              <a:gd name="connsiteY4" fmla="*/ 6858000 h 6858000"/>
              <a:gd name="connsiteX0" fmla="*/ 137 w 4930912"/>
              <a:gd name="connsiteY0" fmla="*/ 6858000 h 6858000"/>
              <a:gd name="connsiteX1" fmla="*/ 0 w 4930912"/>
              <a:gd name="connsiteY1" fmla="*/ 0 h 6858000"/>
              <a:gd name="connsiteX2" fmla="*/ 4930912 w 4930912"/>
              <a:gd name="connsiteY2" fmla="*/ 0 h 6858000"/>
              <a:gd name="connsiteX3" fmla="*/ 3438025 w 4930912"/>
              <a:gd name="connsiteY3" fmla="*/ 6858000 h 6858000"/>
              <a:gd name="connsiteX4" fmla="*/ 137 w 49309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30912" h="6858000">
                <a:moveTo>
                  <a:pt x="137" y="6858000"/>
                </a:moveTo>
                <a:cubicBezTo>
                  <a:pt x="91" y="4574065"/>
                  <a:pt x="46" y="2283935"/>
                  <a:pt x="0" y="0"/>
                </a:cubicBezTo>
                <a:lnTo>
                  <a:pt x="4930912" y="0"/>
                </a:lnTo>
                <a:lnTo>
                  <a:pt x="3438025" y="6858000"/>
                </a:lnTo>
                <a:lnTo>
                  <a:pt x="137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Content Placeholder 3"/>
          <p:cNvSpPr>
            <a:spLocks noGrp="1"/>
          </p:cNvSpPr>
          <p:nvPr>
            <p:ph sz="quarter" idx="11"/>
          </p:nvPr>
        </p:nvSpPr>
        <p:spPr>
          <a:xfrm>
            <a:off x="4921886" y="1102723"/>
            <a:ext cx="3787149" cy="1961388"/>
          </a:xfrm>
        </p:spPr>
        <p:txBody>
          <a:bodyPr vert="horz" lIns="0" tIns="39673" rIns="0" bIns="39673" rtlCol="0" anchor="t">
            <a:noAutofit/>
          </a:bodyPr>
          <a:lstStyle>
            <a:lvl1pPr marL="0" indent="0">
              <a:buFont typeface="Arial"/>
              <a:buNone/>
              <a:defRPr lang="en-US" sz="170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619868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Content 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9144000" cy="5143500"/>
          </a:xfrm>
          <a:solidFill>
            <a:schemeClr val="tx1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921886" y="1102723"/>
            <a:ext cx="3787149" cy="1961388"/>
          </a:xfrm>
        </p:spPr>
        <p:txBody>
          <a:bodyPr vert="horz" lIns="0" tIns="39673" rIns="0" bIns="39673" rtlCol="0" anchor="t">
            <a:noAutofit/>
          </a:bodyPr>
          <a:lstStyle>
            <a:lvl1pPr marL="0" indent="0">
              <a:buNone/>
              <a:defRPr lang="en-US" sz="170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44813" y="206004"/>
            <a:ext cx="8264215" cy="61816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01764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 Gradient">
    <p:bg>
      <p:bgPr>
        <a:gradFill flip="none" rotWithShape="1">
          <a:gsLst>
            <a:gs pos="10000">
              <a:schemeClr val="bg2"/>
            </a:gs>
            <a:gs pos="90000">
              <a:schemeClr val="tx2"/>
            </a:gs>
          </a:gsLst>
          <a:lin ang="189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4813" y="206007"/>
            <a:ext cx="8264215" cy="4115119"/>
          </a:xfrm>
        </p:spPr>
        <p:txBody>
          <a:bodyPr/>
          <a:lstStyle>
            <a:lvl1pPr>
              <a:defRPr sz="52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>
                <a:latin typeface="Trebuchet MS"/>
              </a:rPr>
              <a:t>27/10/2014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>
                <a:latin typeface="Trebuchet MS"/>
              </a:rPr>
              <a:t>Copyright note text (8pt)</a:t>
            </a:r>
            <a:endParaRPr dirty="0">
              <a:latin typeface="Trebuchet MS"/>
            </a:endParaRPr>
          </a:p>
        </p:txBody>
      </p:sp>
      <p:pic>
        <p:nvPicPr>
          <p:cNvPr id="5" name="Picture 4" descr="SA_LOGO_ONLINE_WORDMARK_SPOT_NEG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44177" y="4807508"/>
            <a:ext cx="870326" cy="18891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44809" y="4777991"/>
            <a:ext cx="267630" cy="168441"/>
          </a:xfrm>
          <a:prstGeom prst="rect">
            <a:avLst/>
          </a:prstGeom>
        </p:spPr>
        <p:txBody>
          <a:bodyPr vert="horz" lIns="0" tIns="39673" rIns="0" bIns="39673" rtlCol="0" anchor="ctr"/>
          <a:lstStyle>
            <a:defPPr>
              <a:defRPr lang="en-US"/>
            </a:defPPr>
            <a:lvl1pPr algn="r">
              <a:defRPr sz="800"/>
            </a:lvl1pPr>
          </a:lstStyle>
          <a:p>
            <a:pPr algn="l" defTabSz="396720" eaLnBrk="1" fontAlgn="auto" hangingPunct="1">
              <a:spcBef>
                <a:spcPts val="0"/>
              </a:spcBef>
              <a:spcAft>
                <a:spcPts val="0"/>
              </a:spcAft>
            </a:pPr>
            <a:fld id="{965A9741-32FB-9942-AAE4-37C9D12D3D1F}" type="slidenum">
              <a:rPr lang="en-US" smtClean="0">
                <a:solidFill>
                  <a:prstClr val="white"/>
                </a:solidFill>
                <a:latin typeface="Trebuchet MS"/>
                <a:ea typeface="+mn-ea"/>
                <a:cs typeface="+mn-cs"/>
              </a:rPr>
              <a:pPr algn="l" defTabSz="396720" eaLnBrk="1" fontAlgn="auto" hangingPunct="1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dirty="0">
              <a:solidFill>
                <a:prstClr val="white"/>
              </a:solidFill>
              <a:latin typeface="Trebuchet MS"/>
              <a:ea typeface="+mn-ea"/>
              <a:cs typeface="+mn-cs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433409" y="4656582"/>
            <a:ext cx="8275637" cy="0"/>
          </a:xfrm>
          <a:prstGeom prst="line">
            <a:avLst/>
          </a:prstGeom>
          <a:ln w="25400" cmpd="sng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228183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Hexag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over_hexagon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2676906"/>
            <a:ext cx="6303264" cy="32857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8788" y="1030295"/>
            <a:ext cx="8231187" cy="1215129"/>
          </a:xfrm>
        </p:spPr>
        <p:txBody>
          <a:bodyPr/>
          <a:lstStyle>
            <a:lvl1pPr>
              <a:defRPr sz="43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8789" y="2427690"/>
            <a:ext cx="4113212" cy="513958"/>
          </a:xfrm>
        </p:spPr>
        <p:txBody>
          <a:bodyPr/>
          <a:lstStyle>
            <a:lvl1pPr marL="0" indent="0" algn="l">
              <a:buNone/>
              <a:defRPr sz="1000" b="1" cap="all">
                <a:solidFill>
                  <a:srgbClr val="55565A"/>
                </a:solidFill>
              </a:defRPr>
            </a:lvl1pPr>
            <a:lvl2pPr marL="396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7934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1901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5868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9836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3803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7770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1737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9" name="Picture 8" descr="SA_LOGO_ONLINE_TAGLINE_SPOT_POS.jp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77253" y="4761757"/>
            <a:ext cx="1969008" cy="146304"/>
          </a:xfrm>
          <a:prstGeom prst="rect">
            <a:avLst/>
          </a:prstGeom>
        </p:spPr>
      </p:pic>
      <p:pic>
        <p:nvPicPr>
          <p:cNvPr id="12" name="Picture 11" descr="SA_PRINT_LOGO_MRKT_SPOT_PO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8506" y="246705"/>
            <a:ext cx="1957012" cy="606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7430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Triang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over_triangle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851660"/>
            <a:ext cx="7491984" cy="43891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8788" y="1030295"/>
            <a:ext cx="8231187" cy="1215129"/>
          </a:xfrm>
        </p:spPr>
        <p:txBody>
          <a:bodyPr/>
          <a:lstStyle>
            <a:lvl1pPr>
              <a:defRPr sz="43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8792" y="2427690"/>
            <a:ext cx="4107017" cy="513958"/>
          </a:xfrm>
        </p:spPr>
        <p:txBody>
          <a:bodyPr/>
          <a:lstStyle>
            <a:lvl1pPr marL="0" indent="0" algn="l">
              <a:buNone/>
              <a:defRPr sz="1000" b="1" cap="all">
                <a:solidFill>
                  <a:srgbClr val="55565A"/>
                </a:solidFill>
              </a:defRPr>
            </a:lvl1pPr>
            <a:lvl2pPr marL="396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7934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1901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5868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9836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3803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7770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1737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9" name="Picture 8" descr="SA_LOGO_ONLINE_TAGLINE_SPOT_POS.jp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77253" y="4761757"/>
            <a:ext cx="1969008" cy="146304"/>
          </a:xfrm>
          <a:prstGeom prst="rect">
            <a:avLst/>
          </a:prstGeom>
        </p:spPr>
      </p:pic>
      <p:pic>
        <p:nvPicPr>
          <p:cNvPr id="11" name="Picture 10" descr="SA_PRINT_LOGO_MRKT_SPOT_PO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8506" y="246705"/>
            <a:ext cx="1957012" cy="606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60693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Wav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over_wave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352349"/>
            <a:ext cx="9144000" cy="321259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8788" y="1030295"/>
            <a:ext cx="8231187" cy="1215129"/>
          </a:xfrm>
        </p:spPr>
        <p:txBody>
          <a:bodyPr/>
          <a:lstStyle>
            <a:lvl1pPr>
              <a:defRPr sz="43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8789" y="2427690"/>
            <a:ext cx="4113212" cy="513958"/>
          </a:xfrm>
        </p:spPr>
        <p:txBody>
          <a:bodyPr/>
          <a:lstStyle>
            <a:lvl1pPr marL="0" indent="0" algn="l">
              <a:buNone/>
              <a:defRPr sz="1000" b="1" cap="all">
                <a:solidFill>
                  <a:srgbClr val="55565A"/>
                </a:solidFill>
              </a:defRPr>
            </a:lvl1pPr>
            <a:lvl2pPr marL="396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7934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1901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5868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9836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3803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7770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1737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11" name="Picture 10" descr="SA_LOGO_ONLINE_TAGLINE_SPOT_POS.jp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77253" y="4761757"/>
            <a:ext cx="1969008" cy="146304"/>
          </a:xfrm>
          <a:prstGeom prst="rect">
            <a:avLst/>
          </a:prstGeom>
        </p:spPr>
      </p:pic>
      <p:pic>
        <p:nvPicPr>
          <p:cNvPr id="12" name="Picture 11" descr="SA_PRINT_LOGO_MRKT_SPOT_PO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8506" y="246705"/>
            <a:ext cx="1957012" cy="606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6630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>
                <a:solidFill>
                  <a:srgbClr val="53565A"/>
                </a:solidFill>
                <a:latin typeface="Trebuchet MS"/>
              </a:rPr>
              <a:t>27/10/2014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>
                <a:solidFill>
                  <a:srgbClr val="53565A"/>
                </a:solidFill>
                <a:latin typeface="Trebuchet MS"/>
              </a:rPr>
              <a:t>Copyright note text (8pt)</a:t>
            </a:r>
            <a:endParaRPr dirty="0">
              <a:solidFill>
                <a:srgbClr val="53565A"/>
              </a:solidFill>
              <a:latin typeface="Trebuchet M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9184609-DE06-C39D-6125-78BF418E01FA}"/>
              </a:ext>
            </a:extLst>
          </p:cNvPr>
          <p:cNvSpPr/>
          <p:nvPr userDrawn="1"/>
        </p:nvSpPr>
        <p:spPr>
          <a:xfrm>
            <a:off x="3613010" y="4882631"/>
            <a:ext cx="1917982" cy="1653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33641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Wav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0" y="1883664"/>
            <a:ext cx="9144000" cy="3259836"/>
            <a:chOff x="0" y="2511552"/>
            <a:chExt cx="9144000" cy="4346448"/>
          </a:xfrm>
        </p:grpSpPr>
        <p:pic>
          <p:nvPicPr>
            <p:cNvPr id="4" name="Picture 3" descr="cover_wave2.jpg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2511552"/>
              <a:ext cx="9144000" cy="4346448"/>
            </a:xfrm>
            <a:prstGeom prst="rect">
              <a:avLst/>
            </a:prstGeom>
          </p:spPr>
        </p:pic>
        <p:pic>
          <p:nvPicPr>
            <p:cNvPr id="10" name="Picture 9" descr="SA_LOGO_ONLINE_TAGLINE_SPOT_POS.jpg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777253" y="6349009"/>
              <a:ext cx="1969008" cy="19507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8788" y="1030295"/>
            <a:ext cx="8231187" cy="1215129"/>
          </a:xfrm>
        </p:spPr>
        <p:txBody>
          <a:bodyPr/>
          <a:lstStyle>
            <a:lvl1pPr>
              <a:defRPr sz="43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8789" y="2427690"/>
            <a:ext cx="4113212" cy="513958"/>
          </a:xfrm>
        </p:spPr>
        <p:txBody>
          <a:bodyPr/>
          <a:lstStyle>
            <a:lvl1pPr marL="0" indent="0" algn="l">
              <a:buNone/>
              <a:defRPr sz="1000" b="1" cap="all">
                <a:solidFill>
                  <a:srgbClr val="55565A"/>
                </a:solidFill>
              </a:defRPr>
            </a:lvl1pPr>
            <a:lvl2pPr marL="396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7934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1901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5868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9836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3803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7770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1737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9" name="Picture 8" descr="SA_PRINT_LOGO_MRKT_SPOT_PO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8506" y="246705"/>
            <a:ext cx="1957012" cy="606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41482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ack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A_PRINT_LOGO_MRKT_SPOT_PO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6132" y="2040397"/>
            <a:ext cx="2474340" cy="766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42476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Divider Red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08109" y="2260540"/>
            <a:ext cx="7772703" cy="1021556"/>
          </a:xfrm>
        </p:spPr>
        <p:txBody>
          <a:bodyPr anchor="t"/>
          <a:lstStyle>
            <a:lvl1pPr algn="l">
              <a:defRPr sz="3900" b="0" cap="none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5" name="Picture 4" descr="SA_PRINT_LOGO_MRKT_CMYK_NEG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117" r="33320"/>
          <a:stretch/>
        </p:blipFill>
        <p:spPr>
          <a:xfrm>
            <a:off x="7679968" y="4753984"/>
            <a:ext cx="1036369" cy="24984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F70946C-7F45-BD70-5D96-20D7FB3D3D91}"/>
              </a:ext>
            </a:extLst>
          </p:cNvPr>
          <p:cNvSpPr/>
          <p:nvPr userDrawn="1"/>
        </p:nvSpPr>
        <p:spPr>
          <a:xfrm>
            <a:off x="3613010" y="4882631"/>
            <a:ext cx="1917982" cy="165330"/>
          </a:xfrm>
          <a:prstGeom prst="rect">
            <a:avLst/>
          </a:prstGeom>
          <a:solidFill>
            <a:srgbClr val="53565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505263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44813" y="206004"/>
            <a:ext cx="8264215" cy="61816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48056" y="1110995"/>
            <a:ext cx="4038600" cy="3429000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70424" y="1110995"/>
            <a:ext cx="4038600" cy="3429000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>
                <a:solidFill>
                  <a:srgbClr val="53565A"/>
                </a:solidFill>
                <a:latin typeface="Trebuchet MS"/>
              </a:rPr>
              <a:t>27/10/2014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>
                <a:solidFill>
                  <a:srgbClr val="53565A"/>
                </a:solidFill>
                <a:latin typeface="Trebuchet MS"/>
              </a:rPr>
              <a:t>Copyright note text (8pt)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2AED365-7A9C-80EF-F815-B18CD828ADB8}"/>
              </a:ext>
            </a:extLst>
          </p:cNvPr>
          <p:cNvSpPr/>
          <p:nvPr userDrawn="1"/>
        </p:nvSpPr>
        <p:spPr>
          <a:xfrm>
            <a:off x="3613010" y="4882631"/>
            <a:ext cx="1917982" cy="1653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8806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44813" y="206004"/>
            <a:ext cx="8264215" cy="61816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44809" y="1110995"/>
            <a:ext cx="2606040" cy="3429000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273897" y="1110995"/>
            <a:ext cx="2606040" cy="3429000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>
                <a:solidFill>
                  <a:srgbClr val="53565A"/>
                </a:solidFill>
                <a:latin typeface="Trebuchet MS"/>
              </a:rPr>
              <a:t>27/10/2014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>
                <a:solidFill>
                  <a:srgbClr val="53565A"/>
                </a:solidFill>
                <a:latin typeface="Trebuchet MS"/>
              </a:rPr>
              <a:t>Copyright note text (8pt)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12"/>
          </p:nvPr>
        </p:nvSpPr>
        <p:spPr>
          <a:xfrm>
            <a:off x="6102984" y="1110995"/>
            <a:ext cx="2606040" cy="3429000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1D99CD2-F3FB-F2DF-BC51-0C87C5537D18}"/>
              </a:ext>
            </a:extLst>
          </p:cNvPr>
          <p:cNvSpPr/>
          <p:nvPr userDrawn="1"/>
        </p:nvSpPr>
        <p:spPr>
          <a:xfrm>
            <a:off x="3613010" y="4882631"/>
            <a:ext cx="1917982" cy="1653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9716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me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21" y="1602988"/>
            <a:ext cx="1779239" cy="2937008"/>
          </a:xfrm>
        </p:spPr>
        <p:txBody>
          <a:bodyPr/>
          <a:lstStyle>
            <a:lvl1pPr marL="96424" indent="-96424">
              <a:spcBef>
                <a:spcPts val="260"/>
              </a:spcBef>
              <a:buFont typeface="+mj-lt"/>
              <a:buAutoNum type="arabicPeriod"/>
              <a:defRPr sz="900">
                <a:solidFill>
                  <a:schemeClr val="tx2"/>
                </a:solidFill>
              </a:defRPr>
            </a:lvl1pPr>
            <a:lvl2pPr marL="96424" indent="0">
              <a:spcBef>
                <a:spcPts val="260"/>
              </a:spcBef>
              <a:buNone/>
              <a:defRPr sz="90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>
                <a:solidFill>
                  <a:srgbClr val="53565A"/>
                </a:solidFill>
                <a:latin typeface="Trebuchet MS"/>
              </a:rPr>
              <a:t>27/10/2014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>
                <a:solidFill>
                  <a:srgbClr val="53565A"/>
                </a:solidFill>
                <a:latin typeface="Trebuchet MS"/>
              </a:rPr>
              <a:t>Copyright note text (8pt)</a:t>
            </a:r>
          </a:p>
        </p:txBody>
      </p:sp>
      <p:sp>
        <p:nvSpPr>
          <p:cNvPr id="9" name="Table Placeholder 8"/>
          <p:cNvSpPr>
            <a:spLocks noGrp="1"/>
          </p:cNvSpPr>
          <p:nvPr>
            <p:ph type="tbl" sz="quarter" idx="12"/>
          </p:nvPr>
        </p:nvSpPr>
        <p:spPr>
          <a:xfrm>
            <a:off x="2242209" y="1110626"/>
            <a:ext cx="6468132" cy="3428855"/>
          </a:xfrm>
        </p:spPr>
        <p:txBody>
          <a:bodyPr/>
          <a:lstStyle>
            <a:lvl1pPr marL="0" indent="0">
              <a:buNone/>
              <a:defRPr sz="900"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2EFB076-2764-FF08-FA68-88676532B8DF}"/>
              </a:ext>
            </a:extLst>
          </p:cNvPr>
          <p:cNvSpPr/>
          <p:nvPr userDrawn="1"/>
        </p:nvSpPr>
        <p:spPr>
          <a:xfrm>
            <a:off x="3613010" y="4882631"/>
            <a:ext cx="1917982" cy="1653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1217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>
                <a:solidFill>
                  <a:srgbClr val="53565A"/>
                </a:solidFill>
                <a:latin typeface="Trebuchet MS"/>
              </a:rPr>
              <a:t>27/10/2014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>
                <a:solidFill>
                  <a:srgbClr val="53565A"/>
                </a:solidFill>
                <a:latin typeface="Trebuchet MS"/>
              </a:rPr>
              <a:t>Copyright note text (8pt)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B9DE76C-DBA5-630F-A667-51248E2F1052}"/>
              </a:ext>
            </a:extLst>
          </p:cNvPr>
          <p:cNvSpPr/>
          <p:nvPr userDrawn="1"/>
        </p:nvSpPr>
        <p:spPr>
          <a:xfrm>
            <a:off x="3613010" y="4882631"/>
            <a:ext cx="1917982" cy="1653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4433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>
                <a:solidFill>
                  <a:srgbClr val="53565A"/>
                </a:solidFill>
                <a:latin typeface="Trebuchet MS"/>
              </a:rPr>
              <a:t>27/10/2014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>
                <a:solidFill>
                  <a:srgbClr val="53565A"/>
                </a:solidFill>
                <a:latin typeface="Trebuchet MS"/>
              </a:rPr>
              <a:t>Copyright note text (8pt)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B4F713F-215F-5409-786E-8B4009400448}"/>
              </a:ext>
            </a:extLst>
          </p:cNvPr>
          <p:cNvSpPr/>
          <p:nvPr userDrawn="1"/>
        </p:nvSpPr>
        <p:spPr>
          <a:xfrm>
            <a:off x="3613010" y="4882631"/>
            <a:ext cx="1917982" cy="1653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9169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Agen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44809" y="192048"/>
            <a:ext cx="8264216" cy="618166"/>
          </a:xfrm>
        </p:spPr>
        <p:txBody>
          <a:bodyPr/>
          <a:lstStyle>
            <a:lvl1pPr>
              <a:defRPr sz="33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4813" y="1110374"/>
            <a:ext cx="8264215" cy="3425028"/>
          </a:xfrm>
        </p:spPr>
        <p:txBody>
          <a:bodyPr/>
          <a:lstStyle>
            <a:lvl1pPr marL="396720" indent="-396720">
              <a:spcBef>
                <a:spcPts val="1215"/>
              </a:spcBef>
              <a:buFont typeface="+mj-lt"/>
              <a:buAutoNum type="arabicPeriod"/>
              <a:defRPr sz="1700"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44809" y="4777991"/>
            <a:ext cx="267630" cy="168441"/>
          </a:xfrm>
          <a:prstGeom prst="rect">
            <a:avLst/>
          </a:prstGeom>
        </p:spPr>
        <p:txBody>
          <a:bodyPr vert="horz" lIns="0" tIns="39673" rIns="0" bIns="39673" rtlCol="0" anchor="ctr"/>
          <a:lstStyle>
            <a:defPPr>
              <a:defRPr lang="en-US"/>
            </a:defPPr>
            <a:lvl1pPr algn="r">
              <a:defRPr sz="800"/>
            </a:lvl1pPr>
          </a:lstStyle>
          <a:p>
            <a:pPr algn="l" defTabSz="396720" eaLnBrk="1" fontAlgn="auto" hangingPunct="1">
              <a:spcBef>
                <a:spcPts val="0"/>
              </a:spcBef>
              <a:spcAft>
                <a:spcPts val="0"/>
              </a:spcAft>
            </a:pPr>
            <a:fld id="{965A9741-32FB-9942-AAE4-37C9D12D3D1F}" type="slidenum">
              <a:rPr lang="en-US" smtClean="0">
                <a:solidFill>
                  <a:prstClr val="white"/>
                </a:solidFill>
                <a:latin typeface="Trebuchet MS"/>
                <a:ea typeface="+mn-ea"/>
                <a:cs typeface="+mn-cs"/>
              </a:rPr>
              <a:pPr algn="l" defTabSz="396720" eaLnBrk="1" fontAlgn="auto" hangingPunct="1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dirty="0">
              <a:solidFill>
                <a:prstClr val="white"/>
              </a:solidFill>
              <a:latin typeface="Trebuchet MS"/>
              <a:ea typeface="+mn-ea"/>
              <a:cs typeface="+mn-cs"/>
            </a:endParaRP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717410" y="4779515"/>
            <a:ext cx="542989" cy="165330"/>
          </a:xfrm>
          <a:prstGeom prst="rect">
            <a:avLst/>
          </a:prstGeom>
        </p:spPr>
        <p:txBody>
          <a:bodyPr vert="horz" lIns="0" tIns="39673" rIns="0" bIns="39673" rtlCol="0" anchor="ctr"/>
          <a:lstStyle>
            <a:lvl1pPr algn="l">
              <a:defRPr sz="700">
                <a:solidFill>
                  <a:schemeClr val="bg1"/>
                </a:solidFill>
              </a:defRPr>
            </a:lvl1pPr>
          </a:lstStyle>
          <a:p>
            <a:r>
              <a:rPr lang="en-US" dirty="0">
                <a:solidFill>
                  <a:prstClr val="white"/>
                </a:solidFill>
                <a:latin typeface="Trebuchet MS"/>
              </a:rPr>
              <a:t>27/10/2014</a:t>
            </a:r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17410" y="4882631"/>
            <a:ext cx="2895600" cy="165330"/>
          </a:xfrm>
          <a:prstGeom prst="rect">
            <a:avLst/>
          </a:prstGeom>
        </p:spPr>
        <p:txBody>
          <a:bodyPr vert="horz" lIns="0" tIns="39673" rIns="0" bIns="39673" rtlCol="0" anchor="ctr"/>
          <a:lstStyle>
            <a:lvl1pPr>
              <a:defRPr lang="en-US" sz="700">
                <a:solidFill>
                  <a:schemeClr val="bg1"/>
                </a:solidFill>
              </a:defRPr>
            </a:lvl1pPr>
          </a:lstStyle>
          <a:p>
            <a:r>
              <a:rPr>
                <a:solidFill>
                  <a:prstClr val="white"/>
                </a:solidFill>
                <a:latin typeface="Trebuchet MS"/>
              </a:rPr>
              <a:t>Copyright note text (8pt)</a:t>
            </a:r>
            <a:endParaRPr dirty="0">
              <a:solidFill>
                <a:prstClr val="white"/>
              </a:solidFill>
              <a:latin typeface="Trebuchet MS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>
            <a:off x="433409" y="4656582"/>
            <a:ext cx="8275637" cy="0"/>
          </a:xfrm>
          <a:prstGeom prst="line">
            <a:avLst/>
          </a:prstGeom>
          <a:ln w="25400" cmpd="sng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SA_PRINT_LOGO_MRKT_SPOT_POS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628" r="33420"/>
          <a:stretch/>
        </p:blipFill>
        <p:spPr>
          <a:xfrm>
            <a:off x="7670878" y="4719285"/>
            <a:ext cx="1059340" cy="287756"/>
          </a:xfrm>
          <a:prstGeom prst="rect">
            <a:avLst/>
          </a:prstGeom>
        </p:spPr>
      </p:pic>
      <p:pic>
        <p:nvPicPr>
          <p:cNvPr id="4" name="Picture 3" descr="SA_PRINT_LOGO_MRKT_CMYK_NEG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117" r="33320"/>
          <a:stretch/>
        </p:blipFill>
        <p:spPr>
          <a:xfrm>
            <a:off x="7679968" y="4753984"/>
            <a:ext cx="1036369" cy="249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5103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 Blu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45798" y="191195"/>
            <a:ext cx="8263247" cy="512589"/>
          </a:xfrm>
        </p:spPr>
        <p:txBody>
          <a:bodyPr anchor="t"/>
          <a:lstStyle>
            <a:lvl1pPr algn="l">
              <a:defRPr sz="3300" b="0" cap="none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45798" y="724239"/>
            <a:ext cx="8263247" cy="513385"/>
          </a:xfrm>
        </p:spPr>
        <p:txBody>
          <a:bodyPr anchor="t"/>
          <a:lstStyle>
            <a:lvl1pPr marL="0" indent="0">
              <a:buNone/>
              <a:defRPr sz="2600">
                <a:solidFill>
                  <a:schemeClr val="bg1"/>
                </a:solidFill>
              </a:defRPr>
            </a:lvl1pPr>
            <a:lvl2pPr marL="3967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79344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19016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58688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98361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38033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77705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317378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>
          <a:xfrm>
            <a:off x="445798" y="2510033"/>
            <a:ext cx="8263247" cy="2152505"/>
          </a:xfrm>
        </p:spPr>
        <p:txBody>
          <a:bodyPr vert="horz" lIns="0" tIns="39673" rIns="0" bIns="39673" rtlCol="0" anchor="t">
            <a:noAutofit/>
          </a:bodyPr>
          <a:lstStyle>
            <a:lvl1pPr marL="0" indent="0">
              <a:buNone/>
              <a:defRPr lang="en-US" sz="17700" b="0" cap="none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</a:pPr>
            <a:r>
              <a:rPr lang="en-US" dirty="0"/>
              <a:t>#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44809" y="4777991"/>
            <a:ext cx="267630" cy="168441"/>
          </a:xfrm>
          <a:prstGeom prst="rect">
            <a:avLst/>
          </a:prstGeom>
        </p:spPr>
        <p:txBody>
          <a:bodyPr vert="horz" lIns="0" tIns="39673" rIns="0" bIns="39673" rtlCol="0" anchor="ctr"/>
          <a:lstStyle>
            <a:defPPr>
              <a:defRPr lang="en-US"/>
            </a:defPPr>
            <a:lvl1pPr algn="r">
              <a:defRPr sz="800"/>
            </a:lvl1pPr>
          </a:lstStyle>
          <a:p>
            <a:pPr algn="l" defTabSz="396720" eaLnBrk="1" fontAlgn="auto" hangingPunct="1">
              <a:spcBef>
                <a:spcPts val="0"/>
              </a:spcBef>
              <a:spcAft>
                <a:spcPts val="0"/>
              </a:spcAft>
            </a:pPr>
            <a:fld id="{965A9741-32FB-9942-AAE4-37C9D12D3D1F}" type="slidenum">
              <a:rPr lang="en-US" smtClean="0">
                <a:solidFill>
                  <a:prstClr val="white"/>
                </a:solidFill>
                <a:latin typeface="Trebuchet MS"/>
                <a:ea typeface="+mn-ea"/>
                <a:cs typeface="+mn-cs"/>
              </a:rPr>
              <a:pPr algn="l" defTabSz="396720" eaLnBrk="1" fontAlgn="auto" hangingPunct="1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dirty="0">
              <a:solidFill>
                <a:prstClr val="white"/>
              </a:solidFill>
              <a:latin typeface="Trebuchet MS"/>
              <a:ea typeface="+mn-ea"/>
              <a:cs typeface="+mn-cs"/>
            </a:endParaRPr>
          </a:p>
        </p:txBody>
      </p:sp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717410" y="4779515"/>
            <a:ext cx="542989" cy="165330"/>
          </a:xfrm>
          <a:prstGeom prst="rect">
            <a:avLst/>
          </a:prstGeom>
        </p:spPr>
        <p:txBody>
          <a:bodyPr vert="horz" lIns="0" tIns="39673" rIns="0" bIns="39673" rtlCol="0" anchor="ctr"/>
          <a:lstStyle>
            <a:lvl1pPr algn="l">
              <a:defRPr sz="700">
                <a:solidFill>
                  <a:schemeClr val="bg1"/>
                </a:solidFill>
              </a:defRPr>
            </a:lvl1pPr>
          </a:lstStyle>
          <a:p>
            <a:r>
              <a:rPr lang="en-US" dirty="0">
                <a:solidFill>
                  <a:prstClr val="white"/>
                </a:solidFill>
                <a:latin typeface="Trebuchet MS"/>
              </a:rPr>
              <a:t>27/10/2014</a:t>
            </a: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17410" y="4882631"/>
            <a:ext cx="2895600" cy="165330"/>
          </a:xfrm>
          <a:prstGeom prst="rect">
            <a:avLst/>
          </a:prstGeom>
        </p:spPr>
        <p:txBody>
          <a:bodyPr vert="horz" lIns="0" tIns="39673" rIns="0" bIns="39673" rtlCol="0" anchor="ctr"/>
          <a:lstStyle>
            <a:lvl1pPr>
              <a:defRPr lang="en-US" sz="700">
                <a:solidFill>
                  <a:schemeClr val="bg1"/>
                </a:solidFill>
              </a:defRPr>
            </a:lvl1pPr>
          </a:lstStyle>
          <a:p>
            <a:r>
              <a:rPr>
                <a:solidFill>
                  <a:prstClr val="white"/>
                </a:solidFill>
                <a:latin typeface="Trebuchet MS"/>
              </a:rPr>
              <a:t>Copyright note text (8pt)</a:t>
            </a:r>
            <a:endParaRPr dirty="0">
              <a:solidFill>
                <a:prstClr val="white"/>
              </a:solidFill>
              <a:latin typeface="Trebuchet MS"/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>
            <a:off x="433409" y="4656582"/>
            <a:ext cx="8275637" cy="0"/>
          </a:xfrm>
          <a:prstGeom prst="line">
            <a:avLst/>
          </a:prstGeom>
          <a:ln w="25400" cmpd="sng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SA_PRINT_LOGO_MRKT_CMYK_NEG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117" r="33320"/>
          <a:stretch/>
        </p:blipFill>
        <p:spPr>
          <a:xfrm>
            <a:off x="7679968" y="4753984"/>
            <a:ext cx="1036369" cy="249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0278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444809" y="4777991"/>
            <a:ext cx="267630" cy="168441"/>
          </a:xfrm>
          <a:prstGeom prst="rect">
            <a:avLst/>
          </a:prstGeom>
        </p:spPr>
        <p:txBody>
          <a:bodyPr vert="horz" lIns="0" tIns="39673" rIns="0" bIns="39673" rtlCol="0" anchor="ctr"/>
          <a:lstStyle>
            <a:defPPr>
              <a:defRPr lang="en-US"/>
            </a:defPPr>
            <a:lvl1pPr algn="r">
              <a:defRPr sz="800"/>
            </a:lvl1pPr>
          </a:lstStyle>
          <a:p>
            <a:pPr algn="l" defTabSz="396720" eaLnBrk="1" fontAlgn="auto" hangingPunct="1">
              <a:spcBef>
                <a:spcPts val="0"/>
              </a:spcBef>
              <a:spcAft>
                <a:spcPts val="0"/>
              </a:spcAft>
            </a:pPr>
            <a:fld id="{965A9741-32FB-9942-AAE4-37C9D12D3D1F}" type="slidenum">
              <a:rPr lang="en-US" smtClean="0">
                <a:solidFill>
                  <a:srgbClr val="53565A"/>
                </a:solidFill>
                <a:latin typeface="Trebuchet MS"/>
                <a:ea typeface="+mn-ea"/>
                <a:cs typeface="+mn-cs"/>
              </a:rPr>
              <a:pPr algn="l" defTabSz="396720" eaLnBrk="1" fontAlgn="auto" hangingPunct="1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dirty="0">
              <a:solidFill>
                <a:srgbClr val="53565A"/>
              </a:solidFill>
              <a:latin typeface="Trebuchet MS"/>
              <a:ea typeface="+mn-ea"/>
              <a:cs typeface="+mn-cs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44813" y="206004"/>
            <a:ext cx="8264215" cy="618166"/>
          </a:xfrm>
          <a:prstGeom prst="rect">
            <a:avLst/>
          </a:prstGeom>
        </p:spPr>
        <p:txBody>
          <a:bodyPr vert="horz" lIns="0" tIns="39673" rIns="0" bIns="39673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4813" y="1110374"/>
            <a:ext cx="8264215" cy="3425028"/>
          </a:xfrm>
          <a:prstGeom prst="rect">
            <a:avLst/>
          </a:prstGeom>
          <a:noFill/>
        </p:spPr>
        <p:txBody>
          <a:bodyPr vert="horz" lIns="0" tIns="39673" rIns="0" bIns="39673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17410" y="4779515"/>
            <a:ext cx="542989" cy="165330"/>
          </a:xfrm>
          <a:prstGeom prst="rect">
            <a:avLst/>
          </a:prstGeom>
        </p:spPr>
        <p:txBody>
          <a:bodyPr vert="horz" lIns="0" tIns="39673" rIns="0" bIns="39673" rtlCol="0" anchor="ctr"/>
          <a:lstStyle>
            <a:lvl1pPr algn="l">
              <a:defRPr sz="700">
                <a:solidFill>
                  <a:schemeClr val="tx1"/>
                </a:solidFill>
              </a:defRPr>
            </a:lvl1pPr>
          </a:lstStyle>
          <a:p>
            <a:pPr defTabSz="39672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>
                <a:solidFill>
                  <a:srgbClr val="53565A"/>
                </a:solidFill>
                <a:latin typeface="Trebuchet MS"/>
                <a:ea typeface="+mn-ea"/>
                <a:cs typeface="+mn-cs"/>
              </a:rPr>
              <a:t>27/10/2014</a:t>
            </a:r>
            <a:endParaRPr lang="en-US" dirty="0">
              <a:solidFill>
                <a:srgbClr val="53565A"/>
              </a:solidFill>
              <a:latin typeface="Trebuchet MS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17410" y="4882631"/>
            <a:ext cx="2895600" cy="165330"/>
          </a:xfrm>
          <a:prstGeom prst="rect">
            <a:avLst/>
          </a:prstGeom>
        </p:spPr>
        <p:txBody>
          <a:bodyPr vert="horz" lIns="0" tIns="39673" rIns="0" bIns="39673" rtlCol="0" anchor="ctr"/>
          <a:lstStyle>
            <a:lvl1pPr>
              <a:defRPr lang="en-US" sz="700"/>
            </a:lvl1pPr>
          </a:lstStyle>
          <a:p>
            <a:pPr algn="l" defTabSz="39672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>
                <a:solidFill>
                  <a:srgbClr val="53565A"/>
                </a:solidFill>
                <a:latin typeface="Trebuchet MS"/>
                <a:ea typeface="+mn-ea"/>
                <a:cs typeface="+mn-cs"/>
              </a:rPr>
              <a:t>Copyright note text (8pt)</a:t>
            </a:r>
            <a:endParaRPr lang="en-US" dirty="0">
              <a:solidFill>
                <a:srgbClr val="53565A"/>
              </a:solidFill>
              <a:latin typeface="Trebuchet MS"/>
              <a:ea typeface="+mn-ea"/>
              <a:cs typeface="+mn-cs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433409" y="4656582"/>
            <a:ext cx="8275637" cy="0"/>
          </a:xfrm>
          <a:prstGeom prst="line">
            <a:avLst/>
          </a:prstGeom>
          <a:ln w="25400" cmpd="sng">
            <a:gradFill flip="none" rotWithShape="1">
              <a:gsLst>
                <a:gs pos="10000">
                  <a:schemeClr val="bg2"/>
                </a:gs>
                <a:gs pos="90000">
                  <a:schemeClr val="tx2"/>
                </a:gs>
              </a:gsLst>
              <a:lin ang="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SA_PRINT_LOGO_MRKT_SPOT_POS.png"/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628" r="33420"/>
          <a:stretch/>
        </p:blipFill>
        <p:spPr>
          <a:xfrm>
            <a:off x="7670878" y="4719285"/>
            <a:ext cx="1059340" cy="28775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BC76689-FC9E-3A5A-6733-C0007F3449F7}"/>
              </a:ext>
            </a:extLst>
          </p:cNvPr>
          <p:cNvSpPr/>
          <p:nvPr userDrawn="1"/>
        </p:nvSpPr>
        <p:spPr>
          <a:xfrm>
            <a:off x="3613010" y="4882631"/>
            <a:ext cx="1917982" cy="1653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MSIPCMContentMarking" descr="{&quot;HashCode&quot;:1503687135,&quot;Placement&quot;:&quot;Header&quot;}">
            <a:extLst>
              <a:ext uri="{FF2B5EF4-FFF2-40B4-BE49-F238E27FC236}">
                <a16:creationId xmlns:a16="http://schemas.microsoft.com/office/drawing/2014/main" id="{6AB2CE4C-55B8-45C4-93A2-0F8889A2A0E0}"/>
              </a:ext>
            </a:extLst>
          </p:cNvPr>
          <p:cNvSpPr txBox="1"/>
          <p:nvPr userDrawn="1"/>
        </p:nvSpPr>
        <p:spPr>
          <a:xfrm>
            <a:off x="0" y="0"/>
            <a:ext cx="260732" cy="39939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l">
              <a:spcBef>
                <a:spcPct val="0"/>
              </a:spcBef>
              <a:spcAft>
                <a:spcPct val="0"/>
              </a:spcAft>
            </a:pPr>
            <a:r>
              <a:rPr lang="en-US" sz="1000">
                <a:solidFill>
                  <a:srgbClr val="000000"/>
                </a:solidFill>
                <a:latin typeface="Arial" panose="020B0604020202020204" pitchFamily="34" charset="0"/>
              </a:rPr>
              <a:t>
 </a:t>
            </a:r>
          </a:p>
        </p:txBody>
      </p:sp>
      <p:sp>
        <p:nvSpPr>
          <p:cNvPr id="8" name="MSIPCMContentMarking" descr="{&quot;HashCode&quot;:-1230239927,&quot;Placement&quot;:&quot;Footer&quot;}">
            <a:extLst>
              <a:ext uri="{FF2B5EF4-FFF2-40B4-BE49-F238E27FC236}">
                <a16:creationId xmlns:a16="http://schemas.microsoft.com/office/drawing/2014/main" id="{E1A12BBB-A8DE-4360-8BF7-BA83210961D1}"/>
              </a:ext>
            </a:extLst>
          </p:cNvPr>
          <p:cNvSpPr txBox="1"/>
          <p:nvPr userDrawn="1"/>
        </p:nvSpPr>
        <p:spPr>
          <a:xfrm>
            <a:off x="0" y="4894302"/>
            <a:ext cx="2485381" cy="24919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l">
              <a:spcBef>
                <a:spcPct val="0"/>
              </a:spcBef>
              <a:spcAft>
                <a:spcPct val="0"/>
              </a:spcAft>
            </a:pPr>
            <a:r>
              <a:rPr lang="en-US" sz="1000">
                <a:solidFill>
                  <a:srgbClr val="000000"/>
                </a:solidFill>
                <a:latin typeface="Arial" panose="020B0604020202020204" pitchFamily="34" charset="0"/>
              </a:rPr>
              <a:t>Saudi Aramco: Company General Use</a:t>
            </a:r>
          </a:p>
        </p:txBody>
      </p:sp>
    </p:spTree>
    <p:extLst>
      <p:ext uri="{BB962C8B-B14F-4D97-AF65-F5344CB8AC3E}">
        <p14:creationId xmlns:p14="http://schemas.microsoft.com/office/powerpoint/2010/main" val="20316977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97" r:id="rId1"/>
    <p:sldLayoutId id="2147484098" r:id="rId2"/>
    <p:sldLayoutId id="2147484099" r:id="rId3"/>
    <p:sldLayoutId id="2147484100" r:id="rId4"/>
    <p:sldLayoutId id="2147484101" r:id="rId5"/>
    <p:sldLayoutId id="2147484102" r:id="rId6"/>
    <p:sldLayoutId id="2147484103" r:id="rId7"/>
    <p:sldLayoutId id="2147484104" r:id="rId8"/>
    <p:sldLayoutId id="2147484105" r:id="rId9"/>
    <p:sldLayoutId id="2147484106" r:id="rId10"/>
    <p:sldLayoutId id="2147484107" r:id="rId11"/>
    <p:sldLayoutId id="2147484108" r:id="rId12"/>
    <p:sldLayoutId id="2147484109" r:id="rId13"/>
    <p:sldLayoutId id="2147484110" r:id="rId14"/>
    <p:sldLayoutId id="2147484111" r:id="rId15"/>
    <p:sldLayoutId id="2147484112" r:id="rId16"/>
    <p:sldLayoutId id="2147484113" r:id="rId17"/>
    <p:sldLayoutId id="2147484114" r:id="rId18"/>
    <p:sldLayoutId id="2147484115" r:id="rId19"/>
    <p:sldLayoutId id="2147484116" r:id="rId20"/>
    <p:sldLayoutId id="2147484117" r:id="rId21"/>
    <p:sldLayoutId id="2147484119" r:id="rId22"/>
  </p:sldLayoutIdLst>
  <p:hf sldNum="0" hdr="0" ftr="0" dt="0"/>
  <p:txStyles>
    <p:titleStyle>
      <a:lvl1pPr algn="l" defTabSz="396720" rtl="0" eaLnBrk="1" latinLnBrk="0" hangingPunct="1">
        <a:spcBef>
          <a:spcPct val="0"/>
        </a:spcBef>
        <a:buNone/>
        <a:defRPr sz="21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99738" indent="-199738" algn="l" defTabSz="396720" rtl="0" eaLnBrk="1" latinLnBrk="0" hangingPunct="1">
        <a:spcBef>
          <a:spcPts val="521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93968" indent="-194226" algn="l" defTabSz="396720" rtl="0" eaLnBrk="1" latinLnBrk="0" hangingPunct="1">
        <a:spcBef>
          <a:spcPts val="521"/>
        </a:spcBef>
        <a:buFont typeface="Lucida Grande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593707" indent="-199738" algn="l" defTabSz="396720" rtl="0" eaLnBrk="1" latinLnBrk="0" hangingPunct="1">
        <a:spcBef>
          <a:spcPts val="521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793444" indent="-199738" algn="l" defTabSz="396720" rtl="0" eaLnBrk="1" latinLnBrk="0" hangingPunct="1">
        <a:spcBef>
          <a:spcPts val="521"/>
        </a:spcBef>
        <a:buFont typeface="Lucida Grande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993184" indent="-199738" algn="l" defTabSz="396720" rtl="0" eaLnBrk="1" latinLnBrk="0" hangingPunct="1">
        <a:spcBef>
          <a:spcPts val="521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181975" indent="-198361" algn="l" defTabSz="396720" rtl="0" eaLnBrk="1" latinLnBrk="0" hangingPunct="1">
        <a:spcBef>
          <a:spcPct val="20000"/>
        </a:spcBef>
        <a:buFont typeface="Arial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578697" indent="-198361" algn="l" defTabSz="396720" rtl="0" eaLnBrk="1" latinLnBrk="0" hangingPunct="1">
        <a:spcBef>
          <a:spcPct val="20000"/>
        </a:spcBef>
        <a:buFont typeface="Arial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2975422" indent="-198361" algn="l" defTabSz="396720" rtl="0" eaLnBrk="1" latinLnBrk="0" hangingPunct="1">
        <a:spcBef>
          <a:spcPct val="20000"/>
        </a:spcBef>
        <a:buFont typeface="Arial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372142" indent="-198361" algn="l" defTabSz="396720" rtl="0" eaLnBrk="1" latinLnBrk="0" hangingPunct="1">
        <a:spcBef>
          <a:spcPct val="20000"/>
        </a:spcBef>
        <a:buFont typeface="Arial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9672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396720" algn="l" defTabSz="39672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93444" algn="l" defTabSz="39672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190168" algn="l" defTabSz="39672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586888" algn="l" defTabSz="39672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983613" algn="l" defTabSz="39672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380337" algn="l" defTabSz="39672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777058" algn="l" defTabSz="39672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173780" algn="l" defTabSz="39672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9.bin"/><Relationship Id="rId13" Type="http://schemas.openxmlformats.org/officeDocument/2006/relationships/image" Target="../media/image44.emf"/><Relationship Id="rId18" Type="http://schemas.openxmlformats.org/officeDocument/2006/relationships/oleObject" Target="../embeddings/oleObject24.bin"/><Relationship Id="rId3" Type="http://schemas.openxmlformats.org/officeDocument/2006/relationships/image" Target="../media/image40.emf"/><Relationship Id="rId21" Type="http://schemas.openxmlformats.org/officeDocument/2006/relationships/image" Target="../media/image48.emf"/><Relationship Id="rId7" Type="http://schemas.openxmlformats.org/officeDocument/2006/relationships/image" Target="../media/image37.emf"/><Relationship Id="rId12" Type="http://schemas.openxmlformats.org/officeDocument/2006/relationships/oleObject" Target="../embeddings/oleObject21.bin"/><Relationship Id="rId17" Type="http://schemas.openxmlformats.org/officeDocument/2006/relationships/image" Target="../media/image46.emf"/><Relationship Id="rId2" Type="http://schemas.openxmlformats.org/officeDocument/2006/relationships/notesSlide" Target="../notesSlides/notesSlide3.xml"/><Relationship Id="rId16" Type="http://schemas.openxmlformats.org/officeDocument/2006/relationships/oleObject" Target="../embeddings/oleObject23.bin"/><Relationship Id="rId20" Type="http://schemas.openxmlformats.org/officeDocument/2006/relationships/oleObject" Target="../embeddings/oleObject25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8.bin"/><Relationship Id="rId11" Type="http://schemas.openxmlformats.org/officeDocument/2006/relationships/image" Target="../media/image43.emf"/><Relationship Id="rId5" Type="http://schemas.openxmlformats.org/officeDocument/2006/relationships/image" Target="../media/image41.emf"/><Relationship Id="rId15" Type="http://schemas.openxmlformats.org/officeDocument/2006/relationships/image" Target="../media/image45.emf"/><Relationship Id="rId10" Type="http://schemas.openxmlformats.org/officeDocument/2006/relationships/oleObject" Target="../embeddings/oleObject20.bin"/><Relationship Id="rId19" Type="http://schemas.openxmlformats.org/officeDocument/2006/relationships/image" Target="../media/image47.emf"/><Relationship Id="rId4" Type="http://schemas.openxmlformats.org/officeDocument/2006/relationships/oleObject" Target="../embeddings/oleObject17.bin"/><Relationship Id="rId9" Type="http://schemas.openxmlformats.org/officeDocument/2006/relationships/image" Target="../media/image42.emf"/><Relationship Id="rId14" Type="http://schemas.openxmlformats.org/officeDocument/2006/relationships/oleObject" Target="../embeddings/oleObject22.bin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ssrn.com/abstract=4155262" TargetMode="External"/><Relationship Id="rId3" Type="http://schemas.openxmlformats.org/officeDocument/2006/relationships/image" Target="../media/image49.emf"/><Relationship Id="rId7" Type="http://schemas.openxmlformats.org/officeDocument/2006/relationships/image" Target="../media/image37.emf"/><Relationship Id="rId2" Type="http://schemas.openxmlformats.org/officeDocument/2006/relationships/oleObject" Target="../embeddings/oleObject26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8.bin"/><Relationship Id="rId5" Type="http://schemas.openxmlformats.org/officeDocument/2006/relationships/image" Target="../media/image50.emf"/><Relationship Id="rId4" Type="http://schemas.openxmlformats.org/officeDocument/2006/relationships/oleObject" Target="../embeddings/oleObject27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oleObject" Target="../embeddings/oleObject28.bin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oleObject" Target="../embeddings/oleObject29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emf"/><Relationship Id="rId4" Type="http://schemas.openxmlformats.org/officeDocument/2006/relationships/oleObject" Target="../embeddings/oleObject30.bin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oleObject" Target="../embeddings/oleObject30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emf"/><Relationship Id="rId5" Type="http://schemas.openxmlformats.org/officeDocument/2006/relationships/image" Target="../media/image52.emf"/><Relationship Id="rId4" Type="http://schemas.openxmlformats.org/officeDocument/2006/relationships/oleObject" Target="../embeddings/oleObject29.bin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emf"/><Relationship Id="rId13" Type="http://schemas.openxmlformats.org/officeDocument/2006/relationships/oleObject" Target="../embeddings/oleObject18.bin"/><Relationship Id="rId3" Type="http://schemas.openxmlformats.org/officeDocument/2006/relationships/oleObject" Target="../embeddings/oleObject31.bin"/><Relationship Id="rId7" Type="http://schemas.openxmlformats.org/officeDocument/2006/relationships/oleObject" Target="../embeddings/oleObject33.bin"/><Relationship Id="rId12" Type="http://schemas.openxmlformats.org/officeDocument/2006/relationships/image" Target="../media/image60.emf"/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emf"/><Relationship Id="rId11" Type="http://schemas.openxmlformats.org/officeDocument/2006/relationships/oleObject" Target="../embeddings/oleObject35.bin"/><Relationship Id="rId5" Type="http://schemas.openxmlformats.org/officeDocument/2006/relationships/oleObject" Target="../embeddings/oleObject32.bin"/><Relationship Id="rId10" Type="http://schemas.openxmlformats.org/officeDocument/2006/relationships/image" Target="../media/image59.emf"/><Relationship Id="rId4" Type="http://schemas.openxmlformats.org/officeDocument/2006/relationships/image" Target="../media/image56.emf"/><Relationship Id="rId9" Type="http://schemas.openxmlformats.org/officeDocument/2006/relationships/oleObject" Target="../embeddings/oleObject34.bin"/><Relationship Id="rId14" Type="http://schemas.openxmlformats.org/officeDocument/2006/relationships/image" Target="../media/image37.em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oleObject" Target="../embeddings/oleObject36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emf"/><Relationship Id="rId4" Type="http://schemas.openxmlformats.org/officeDocument/2006/relationships/oleObject" Target="../embeddings/oleObject37.bin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2" Type="http://schemas.openxmlformats.org/officeDocument/2006/relationships/oleObject" Target="../embeddings/oleObject38.bin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7" Type="http://schemas.openxmlformats.org/officeDocument/2006/relationships/image" Target="../media/image65.emf"/><Relationship Id="rId2" Type="http://schemas.openxmlformats.org/officeDocument/2006/relationships/oleObject" Target="../embeddings/oleObject39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41.bin"/><Relationship Id="rId5" Type="http://schemas.openxmlformats.org/officeDocument/2006/relationships/image" Target="../media/image64.emf"/><Relationship Id="rId4" Type="http://schemas.openxmlformats.org/officeDocument/2006/relationships/oleObject" Target="../embeddings/oleObject40.bin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emf"/><Relationship Id="rId3" Type="http://schemas.openxmlformats.org/officeDocument/2006/relationships/oleObject" Target="../embeddings/oleObject42.bin"/><Relationship Id="rId7" Type="http://schemas.openxmlformats.org/officeDocument/2006/relationships/oleObject" Target="../embeddings/oleObject44.bin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emf"/><Relationship Id="rId5" Type="http://schemas.openxmlformats.org/officeDocument/2006/relationships/oleObject" Target="../embeddings/oleObject43.bin"/><Relationship Id="rId10" Type="http://schemas.openxmlformats.org/officeDocument/2006/relationships/image" Target="../media/image70.emf"/><Relationship Id="rId4" Type="http://schemas.openxmlformats.org/officeDocument/2006/relationships/image" Target="../media/image67.emf"/><Relationship Id="rId9" Type="http://schemas.openxmlformats.org/officeDocument/2006/relationships/oleObject" Target="../embeddings/oleObject45.bin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e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emf"/><Relationship Id="rId13" Type="http://schemas.openxmlformats.org/officeDocument/2006/relationships/image" Target="../media/image23.jpeg"/><Relationship Id="rId3" Type="http://schemas.openxmlformats.org/officeDocument/2006/relationships/image" Target="../media/image16.emf"/><Relationship Id="rId7" Type="http://schemas.openxmlformats.org/officeDocument/2006/relationships/oleObject" Target="../embeddings/oleObject4.bin"/><Relationship Id="rId12" Type="http://schemas.openxmlformats.org/officeDocument/2006/relationships/image" Target="../media/image22.png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emf"/><Relationship Id="rId11" Type="http://schemas.openxmlformats.org/officeDocument/2006/relationships/image" Target="../media/image21.jpeg"/><Relationship Id="rId5" Type="http://schemas.openxmlformats.org/officeDocument/2006/relationships/oleObject" Target="../embeddings/oleObject3.bin"/><Relationship Id="rId10" Type="http://schemas.openxmlformats.org/officeDocument/2006/relationships/image" Target="../media/image20.emf"/><Relationship Id="rId4" Type="http://schemas.openxmlformats.org/officeDocument/2006/relationships/image" Target="../media/image17.png"/><Relationship Id="rId9" Type="http://schemas.openxmlformats.org/officeDocument/2006/relationships/oleObject" Target="../embeddings/oleObject5.bin"/><Relationship Id="rId14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emf"/><Relationship Id="rId3" Type="http://schemas.openxmlformats.org/officeDocument/2006/relationships/oleObject" Target="../embeddings/oleObject6.bin"/><Relationship Id="rId7" Type="http://schemas.openxmlformats.org/officeDocument/2006/relationships/oleObject" Target="../embeddings/oleObject8.bin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emf"/><Relationship Id="rId11" Type="http://schemas.openxmlformats.org/officeDocument/2006/relationships/image" Target="../media/image30.emf"/><Relationship Id="rId5" Type="http://schemas.openxmlformats.org/officeDocument/2006/relationships/oleObject" Target="../embeddings/oleObject7.bin"/><Relationship Id="rId10" Type="http://schemas.openxmlformats.org/officeDocument/2006/relationships/image" Target="../media/image29.emf"/><Relationship Id="rId4" Type="http://schemas.openxmlformats.org/officeDocument/2006/relationships/image" Target="../media/image25.emf"/><Relationship Id="rId9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3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10.bin"/><Relationship Id="rId5" Type="http://schemas.openxmlformats.org/officeDocument/2006/relationships/image" Target="../media/image32.emf"/><Relationship Id="rId4" Type="http://schemas.openxmlformats.org/officeDocument/2006/relationships/oleObject" Target="../embeddings/oleObject9.bin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4.bin"/><Relationship Id="rId3" Type="http://schemas.openxmlformats.org/officeDocument/2006/relationships/image" Target="../media/image34.emf"/><Relationship Id="rId7" Type="http://schemas.openxmlformats.org/officeDocument/2006/relationships/image" Target="../media/image36.emf"/><Relationship Id="rId2" Type="http://schemas.openxmlformats.org/officeDocument/2006/relationships/oleObject" Target="../embeddings/oleObject11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3.bin"/><Relationship Id="rId5" Type="http://schemas.openxmlformats.org/officeDocument/2006/relationships/image" Target="../media/image35.emf"/><Relationship Id="rId4" Type="http://schemas.openxmlformats.org/officeDocument/2006/relationships/oleObject" Target="../embeddings/oleObject12.bin"/><Relationship Id="rId9" Type="http://schemas.openxmlformats.org/officeDocument/2006/relationships/image" Target="../media/image37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oleObject" Target="../embeddings/oleObject15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emf"/><Relationship Id="rId4" Type="http://schemas.openxmlformats.org/officeDocument/2006/relationships/oleObject" Target="../embeddings/oleObject16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283BCE-A0B6-389E-94E2-48D6CD5DBD7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2400" dirty="0"/>
              <a:t>Ethylene Dimerization: Development of Anti-fouling Agents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A3102C-84E7-B6F8-842C-700EC6D191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9589" y="1892825"/>
            <a:ext cx="6950196" cy="513958"/>
          </a:xfrm>
        </p:spPr>
        <p:txBody>
          <a:bodyPr/>
          <a:lstStyle/>
          <a:p>
            <a:r>
              <a:rPr lang="en-US" sz="1200" b="1" cap="none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Sibo Lin</a:t>
            </a:r>
            <a:r>
              <a:rPr lang="en-US" sz="1200" b="1" cap="none" baseline="300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200" b="1" cap="none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, Motaz Khawaji</a:t>
            </a:r>
            <a:r>
              <a:rPr lang="en-US" sz="1200" cap="none" baseline="30000" dirty="0">
                <a:ea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1200" b="1" cap="none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, Wei Xu</a:t>
            </a:r>
            <a:r>
              <a:rPr lang="en-US" sz="1200" b="1" cap="none" baseline="300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2 </a:t>
            </a:r>
            <a:endParaRPr lang="en-US" sz="1200" cap="none" dirty="0">
              <a:effectLst/>
              <a:highlight>
                <a:srgbClr val="FFFF00"/>
              </a:highlight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cap="none" dirty="0">
                <a:latin typeface="+mj-lt"/>
              </a:rPr>
              <a:t>13</a:t>
            </a:r>
            <a:r>
              <a:rPr lang="en-US" sz="1200" cap="none" baseline="30000" dirty="0">
                <a:latin typeface="+mj-lt"/>
              </a:rPr>
              <a:t>th</a:t>
            </a:r>
            <a:r>
              <a:rPr lang="en-US" sz="1200" cap="none" dirty="0">
                <a:latin typeface="+mj-lt"/>
              </a:rPr>
              <a:t> International conference on Catalysis, Chemical Engineering and Technology</a:t>
            </a:r>
          </a:p>
          <a:p>
            <a:r>
              <a:rPr lang="en-US" sz="1200" cap="none" dirty="0">
                <a:latin typeface="+mj-lt"/>
              </a:rPr>
              <a:t>October 21, 2022</a:t>
            </a:r>
          </a:p>
        </p:txBody>
      </p:sp>
    </p:spTree>
    <p:extLst>
      <p:ext uri="{BB962C8B-B14F-4D97-AF65-F5344CB8AC3E}">
        <p14:creationId xmlns:p14="http://schemas.microsoft.com/office/powerpoint/2010/main" val="161673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>
            <a:extLst>
              <a:ext uri="{FF2B5EF4-FFF2-40B4-BE49-F238E27FC236}">
                <a16:creationId xmlns:a16="http://schemas.microsoft.com/office/drawing/2014/main" id="{4F52E9D2-E978-9771-8B9E-BD74E26C9F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227" y="613782"/>
            <a:ext cx="4057480" cy="399986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62C83E36-50B4-4333-3E2F-CF776BB1D8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Anionic Anti-Fouling Compounds (AFCs)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403BEF6C-FADA-892D-2BB2-44BBDC391E5F}"/>
              </a:ext>
            </a:extLst>
          </p:cNvPr>
          <p:cNvGrpSpPr/>
          <p:nvPr/>
        </p:nvGrpSpPr>
        <p:grpSpPr>
          <a:xfrm>
            <a:off x="5083890" y="712204"/>
            <a:ext cx="3615297" cy="1760409"/>
            <a:chOff x="5528703" y="902458"/>
            <a:chExt cx="3615297" cy="1760409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FB3E5565-B75C-8AE4-AA15-01005F3D9291}"/>
                </a:ext>
              </a:extLst>
            </p:cNvPr>
            <p:cNvGrpSpPr/>
            <p:nvPr/>
          </p:nvGrpSpPr>
          <p:grpSpPr>
            <a:xfrm>
              <a:off x="5528703" y="902458"/>
              <a:ext cx="3615297" cy="1760409"/>
              <a:chOff x="5528703" y="902458"/>
              <a:chExt cx="3615297" cy="1760409"/>
            </a:xfrm>
          </p:grpSpPr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DD16D4B8-39F1-22FE-E538-27C0159B93BA}"/>
                  </a:ext>
                </a:extLst>
              </p:cNvPr>
              <p:cNvSpPr/>
              <p:nvPr/>
            </p:nvSpPr>
            <p:spPr>
              <a:xfrm>
                <a:off x="5528703" y="902458"/>
                <a:ext cx="3615297" cy="1760409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400" dirty="0">
                  <a:solidFill>
                    <a:schemeClr val="bg1"/>
                  </a:solidFill>
                </a:endParaRPr>
              </a:p>
              <a:p>
                <a:endParaRPr lang="en-US" sz="1400" dirty="0">
                  <a:solidFill>
                    <a:schemeClr val="bg1"/>
                  </a:solidFill>
                </a:endParaRPr>
              </a:p>
              <a:p>
                <a:endParaRPr lang="en-US" sz="1400" dirty="0">
                  <a:solidFill>
                    <a:schemeClr val="bg1"/>
                  </a:solidFill>
                </a:endParaRPr>
              </a:p>
              <a:p>
                <a:endParaRPr lang="en-US" sz="1400" dirty="0">
                  <a:solidFill>
                    <a:schemeClr val="bg1"/>
                  </a:solidFill>
                </a:endParaRPr>
              </a:p>
              <a:p>
                <a:endParaRPr lang="en-US" sz="1400" dirty="0">
                  <a:solidFill>
                    <a:schemeClr val="bg1"/>
                  </a:solidFill>
                </a:endParaRPr>
              </a:p>
              <a:p>
                <a:r>
                  <a:rPr lang="en-US" sz="1400" dirty="0">
                    <a:solidFill>
                      <a:srgbClr val="FFC000"/>
                    </a:solidFill>
                  </a:rPr>
                  <a:t>Anionic additive </a:t>
                </a:r>
                <a:r>
                  <a:rPr lang="en-US" sz="1400" dirty="0">
                    <a:solidFill>
                      <a:schemeClr val="bg1"/>
                    </a:solidFill>
                  </a:rPr>
                  <a:t>lowers polyethylene byproduct and overall 1-butene activity</a:t>
                </a:r>
              </a:p>
            </p:txBody>
          </p:sp>
          <p:graphicFrame>
            <p:nvGraphicFramePr>
              <p:cNvPr id="46" name="Object 45">
                <a:extLst>
                  <a:ext uri="{FF2B5EF4-FFF2-40B4-BE49-F238E27FC236}">
                    <a16:creationId xmlns:a16="http://schemas.microsoft.com/office/drawing/2014/main" id="{8926C662-5ED8-DBB2-D4E8-27EFD1EA6A3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29134720"/>
                  </p:ext>
                </p:extLst>
              </p:nvPr>
            </p:nvGraphicFramePr>
            <p:xfrm>
              <a:off x="6301649" y="1010153"/>
              <a:ext cx="2149475" cy="109061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CS ChemDraw Drawing" r:id="rId4" imgW="2149773" imgH="1091045" progId="ChemDraw.Document.6.0">
                      <p:embed/>
                    </p:oleObj>
                  </mc:Choice>
                  <mc:Fallback>
                    <p:oleObj name="CS ChemDraw Drawing" r:id="rId4" imgW="2149773" imgH="1091045" progId="ChemDraw.Document.6.0">
                      <p:embed/>
                      <p:pic>
                        <p:nvPicPr>
                          <p:cNvPr id="14" name="Object 13">
                            <a:extLst>
                              <a:ext uri="{FF2B5EF4-FFF2-40B4-BE49-F238E27FC236}">
                                <a16:creationId xmlns:a16="http://schemas.microsoft.com/office/drawing/2014/main" id="{4ACD6621-9789-833E-E0E8-E6788332F320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5"/>
                          <a:stretch>
                            <a:fillRect/>
                          </a:stretch>
                        </p:blipFill>
                        <p:spPr>
                          <a:xfrm>
                            <a:off x="6301649" y="1010153"/>
                            <a:ext cx="2149475" cy="1090613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8D7D3A5D-2E46-837C-9BA5-8AFDBECABEE3}"/>
                </a:ext>
              </a:extLst>
            </p:cNvPr>
            <p:cNvSpPr/>
            <p:nvPr/>
          </p:nvSpPr>
          <p:spPr>
            <a:xfrm>
              <a:off x="7140642" y="1809771"/>
              <a:ext cx="471487" cy="327024"/>
            </a:xfrm>
            <a:prstGeom prst="ellipse">
              <a:avLst/>
            </a:prstGeom>
            <a:noFill/>
            <a:ln w="28575">
              <a:solidFill>
                <a:srgbClr val="FFC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53A3D96D-43C2-47FB-B566-730CD15843E9}"/>
              </a:ext>
            </a:extLst>
          </p:cNvPr>
          <p:cNvGrpSpPr/>
          <p:nvPr/>
        </p:nvGrpSpPr>
        <p:grpSpPr>
          <a:xfrm>
            <a:off x="5083889" y="2550901"/>
            <a:ext cx="3615297" cy="1893459"/>
            <a:chOff x="5528702" y="2741155"/>
            <a:chExt cx="3615297" cy="1893459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777BBFED-2695-0667-881B-5AE154E46293}"/>
                </a:ext>
              </a:extLst>
            </p:cNvPr>
            <p:cNvSpPr/>
            <p:nvPr/>
          </p:nvSpPr>
          <p:spPr>
            <a:xfrm>
              <a:off x="5528702" y="2741155"/>
              <a:ext cx="3615297" cy="18934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400" dirty="0">
                <a:solidFill>
                  <a:schemeClr val="bg1"/>
                </a:solidFill>
              </a:endParaRPr>
            </a:p>
            <a:p>
              <a:endParaRPr lang="en-US" sz="1400" dirty="0">
                <a:solidFill>
                  <a:schemeClr val="bg1"/>
                </a:solidFill>
              </a:endParaRPr>
            </a:p>
            <a:p>
              <a:endParaRPr lang="en-US" sz="1400" dirty="0">
                <a:solidFill>
                  <a:schemeClr val="bg1"/>
                </a:solidFill>
              </a:endParaRPr>
            </a:p>
            <a:p>
              <a:endParaRPr lang="en-US" sz="1400" dirty="0">
                <a:solidFill>
                  <a:schemeClr val="bg1"/>
                </a:solidFill>
              </a:endParaRPr>
            </a:p>
            <a:p>
              <a:endParaRPr lang="en-US" sz="1400" dirty="0">
                <a:solidFill>
                  <a:schemeClr val="bg1"/>
                </a:solidFill>
              </a:endParaRPr>
            </a:p>
            <a:p>
              <a:r>
                <a:rPr lang="en-US" sz="1400" dirty="0">
                  <a:solidFill>
                    <a:schemeClr val="bg1"/>
                  </a:solidFill>
                </a:rPr>
                <a:t>Can </a:t>
              </a:r>
              <a:r>
                <a:rPr lang="en-US" sz="1400" dirty="0">
                  <a:solidFill>
                    <a:srgbClr val="FFC000"/>
                  </a:solidFill>
                </a:rPr>
                <a:t>multidentate alcohols</a:t>
              </a:r>
              <a:r>
                <a:rPr lang="en-US" sz="1400" dirty="0">
                  <a:solidFill>
                    <a:schemeClr val="bg1"/>
                  </a:solidFill>
                </a:rPr>
                <a:t> inhibit </a:t>
              </a:r>
              <a:r>
                <a:rPr lang="en-US" sz="1400" dirty="0" err="1">
                  <a:solidFill>
                    <a:schemeClr val="bg1"/>
                  </a:solidFill>
                </a:rPr>
                <a:t>Ti</a:t>
              </a:r>
              <a:r>
                <a:rPr lang="en-US" sz="1400" baseline="30000" dirty="0" err="1">
                  <a:solidFill>
                    <a:schemeClr val="bg1"/>
                  </a:solidFill>
                </a:rPr>
                <a:t>IV</a:t>
              </a:r>
              <a:r>
                <a:rPr lang="en-US" sz="1400" dirty="0">
                  <a:solidFill>
                    <a:schemeClr val="bg1"/>
                  </a:solidFill>
                </a:rPr>
                <a:t> polymerization AND increase overall 1-butene activity?</a:t>
              </a:r>
            </a:p>
          </p:txBody>
        </p:sp>
        <p:graphicFrame>
          <p:nvGraphicFramePr>
            <p:cNvPr id="49" name="Object 48">
              <a:extLst>
                <a:ext uri="{FF2B5EF4-FFF2-40B4-BE49-F238E27FC236}">
                  <a16:creationId xmlns:a16="http://schemas.microsoft.com/office/drawing/2014/main" id="{03643E93-71D9-6E46-0BB7-3DFFF7092B09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765573399"/>
                </p:ext>
              </p:extLst>
            </p:nvPr>
          </p:nvGraphicFramePr>
          <p:xfrm>
            <a:off x="6403181" y="2785494"/>
            <a:ext cx="1827213" cy="11096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S ChemDraw Drawing" r:id="rId6" imgW="1826934" imgH="1110373" progId="ChemDraw.Document.6.0">
                    <p:embed/>
                  </p:oleObj>
                </mc:Choice>
                <mc:Fallback>
                  <p:oleObj name="CS ChemDraw Drawing" r:id="rId6" imgW="1826934" imgH="1110373" progId="ChemDraw.Document.6.0">
                    <p:embed/>
                    <p:pic>
                      <p:nvPicPr>
                        <p:cNvPr id="32" name="Object 31">
                          <a:extLst>
                            <a:ext uri="{FF2B5EF4-FFF2-40B4-BE49-F238E27FC236}">
                              <a16:creationId xmlns:a16="http://schemas.microsoft.com/office/drawing/2014/main" id="{ADF291DB-3F04-9F8B-2824-BA3A3879771B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6403181" y="2785494"/>
                          <a:ext cx="1827213" cy="110966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E6A9109E-2D5A-6CEE-05A4-D5FF1724D122}"/>
              </a:ext>
            </a:extLst>
          </p:cNvPr>
          <p:cNvSpPr/>
          <p:nvPr/>
        </p:nvSpPr>
        <p:spPr>
          <a:xfrm>
            <a:off x="1181369" y="1371012"/>
            <a:ext cx="2151220" cy="31820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6C42D9B-3E59-82CF-2CAB-DF596BE619F8}"/>
              </a:ext>
            </a:extLst>
          </p:cNvPr>
          <p:cNvSpPr/>
          <p:nvPr/>
        </p:nvSpPr>
        <p:spPr>
          <a:xfrm>
            <a:off x="1181369" y="1838710"/>
            <a:ext cx="2183286" cy="31820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2FB664A-B322-0F33-7E7F-46FDEE755425}"/>
              </a:ext>
            </a:extLst>
          </p:cNvPr>
          <p:cNvSpPr/>
          <p:nvPr/>
        </p:nvSpPr>
        <p:spPr>
          <a:xfrm>
            <a:off x="1199190" y="2334453"/>
            <a:ext cx="2151220" cy="31820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C161B0-09D4-33F3-E8C5-B1D2293D0756}"/>
              </a:ext>
            </a:extLst>
          </p:cNvPr>
          <p:cNvSpPr/>
          <p:nvPr/>
        </p:nvSpPr>
        <p:spPr>
          <a:xfrm>
            <a:off x="1164542" y="2785543"/>
            <a:ext cx="2200113" cy="31820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7013B85-5F88-AA19-0ABA-10D31E159CB8}"/>
              </a:ext>
            </a:extLst>
          </p:cNvPr>
          <p:cNvSpPr/>
          <p:nvPr/>
        </p:nvSpPr>
        <p:spPr>
          <a:xfrm>
            <a:off x="1164542" y="3288977"/>
            <a:ext cx="2200113" cy="31820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50BB2D5-2B66-02D4-AC5A-2BE940B7C3F0}"/>
              </a:ext>
            </a:extLst>
          </p:cNvPr>
          <p:cNvSpPr/>
          <p:nvPr/>
        </p:nvSpPr>
        <p:spPr>
          <a:xfrm>
            <a:off x="1164542" y="3749955"/>
            <a:ext cx="2200113" cy="31820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BEE2516-08BD-A012-07C3-5510A0117AB5}"/>
              </a:ext>
            </a:extLst>
          </p:cNvPr>
          <p:cNvSpPr/>
          <p:nvPr/>
        </p:nvSpPr>
        <p:spPr>
          <a:xfrm>
            <a:off x="1164542" y="4203385"/>
            <a:ext cx="2191432" cy="31820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7" name="Object 16">
            <a:extLst>
              <a:ext uri="{FF2B5EF4-FFF2-40B4-BE49-F238E27FC236}">
                <a16:creationId xmlns:a16="http://schemas.microsoft.com/office/drawing/2014/main" id="{2F41D3D8-D82D-7309-63E7-9C5FBC2F0A8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07004086"/>
              </p:ext>
            </p:extLst>
          </p:nvPr>
        </p:nvGraphicFramePr>
        <p:xfrm>
          <a:off x="1944153" y="1420371"/>
          <a:ext cx="510540" cy="2836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8" imgW="871369" imgH="484242" progId="ChemDraw.Document.6.0">
                  <p:embed/>
                </p:oleObj>
              </mc:Choice>
              <mc:Fallback>
                <p:oleObj name="CS ChemDraw Drawing" r:id="rId8" imgW="871369" imgH="484242" progId="ChemDraw.Document.6.0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C80B4F30-A0D4-EA3A-06EC-2944C2FDEDA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944153" y="1420371"/>
                        <a:ext cx="510540" cy="28363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17">
            <a:extLst>
              <a:ext uri="{FF2B5EF4-FFF2-40B4-BE49-F238E27FC236}">
                <a16:creationId xmlns:a16="http://schemas.microsoft.com/office/drawing/2014/main" id="{F41C044A-459B-0E50-2AC3-C623BDE53B7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16694515"/>
              </p:ext>
            </p:extLst>
          </p:nvPr>
        </p:nvGraphicFramePr>
        <p:xfrm>
          <a:off x="1680979" y="1899862"/>
          <a:ext cx="1036889" cy="2148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0" imgW="1770350" imgH="367034" progId="ChemDraw.Document.6.0">
                  <p:embed/>
                </p:oleObj>
              </mc:Choice>
              <mc:Fallback>
                <p:oleObj name="CS ChemDraw Drawing" r:id="rId10" imgW="1770350" imgH="367034" progId="ChemDraw.Document.6.0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680979" y="1899862"/>
                        <a:ext cx="1036889" cy="2148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18">
            <a:extLst>
              <a:ext uri="{FF2B5EF4-FFF2-40B4-BE49-F238E27FC236}">
                <a16:creationId xmlns:a16="http://schemas.microsoft.com/office/drawing/2014/main" id="{10001A79-AA34-FA60-DCE4-5273990C1D0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97510781"/>
              </p:ext>
            </p:extLst>
          </p:nvPr>
        </p:nvGraphicFramePr>
        <p:xfrm>
          <a:off x="1696322" y="2264819"/>
          <a:ext cx="1006202" cy="4593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2" imgW="1716920" imgH="784249" progId="ChemDraw.Document.6.0">
                  <p:embed/>
                </p:oleObj>
              </mc:Choice>
              <mc:Fallback>
                <p:oleObj name="CS ChemDraw Drawing" r:id="rId12" imgW="1716920" imgH="784249" progId="ChemDraw.Document.6.0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1696322" y="2264819"/>
                        <a:ext cx="1006202" cy="45939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19">
            <a:extLst>
              <a:ext uri="{FF2B5EF4-FFF2-40B4-BE49-F238E27FC236}">
                <a16:creationId xmlns:a16="http://schemas.microsoft.com/office/drawing/2014/main" id="{6DD94A14-402D-5FCF-F424-2D9238B408B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3916128"/>
              </p:ext>
            </p:extLst>
          </p:nvPr>
        </p:nvGraphicFramePr>
        <p:xfrm>
          <a:off x="1760489" y="2821011"/>
          <a:ext cx="877869" cy="224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4" imgW="1498899" imgH="382089" progId="ChemDraw.Document.6.0">
                  <p:embed/>
                </p:oleObj>
              </mc:Choice>
              <mc:Fallback>
                <p:oleObj name="CS ChemDraw Drawing" r:id="rId14" imgW="1498899" imgH="382089" progId="ChemDraw.Document.6.0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1760489" y="2821011"/>
                        <a:ext cx="877869" cy="2241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27">
            <a:extLst>
              <a:ext uri="{FF2B5EF4-FFF2-40B4-BE49-F238E27FC236}">
                <a16:creationId xmlns:a16="http://schemas.microsoft.com/office/drawing/2014/main" id="{3A619230-193C-60F4-1623-4EF329C1257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8948548"/>
              </p:ext>
            </p:extLst>
          </p:nvPr>
        </p:nvGraphicFramePr>
        <p:xfrm>
          <a:off x="1624252" y="3225747"/>
          <a:ext cx="1150343" cy="3989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6" imgW="1963988" imgH="680662" progId="ChemDraw.Document.6.0">
                  <p:embed/>
                </p:oleObj>
              </mc:Choice>
              <mc:Fallback>
                <p:oleObj name="CS ChemDraw Drawing" r:id="rId16" imgW="1963988" imgH="680662" progId="ChemDraw.Document.6.0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1624252" y="3225747"/>
                        <a:ext cx="1150343" cy="39894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Object 31">
            <a:extLst>
              <a:ext uri="{FF2B5EF4-FFF2-40B4-BE49-F238E27FC236}">
                <a16:creationId xmlns:a16="http://schemas.microsoft.com/office/drawing/2014/main" id="{E75693D2-F4C8-88FC-E19B-E270E0F7EBA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42109201"/>
              </p:ext>
            </p:extLst>
          </p:nvPr>
        </p:nvGraphicFramePr>
        <p:xfrm>
          <a:off x="1732590" y="3790073"/>
          <a:ext cx="933666" cy="2176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8" imgW="1593566" imgH="371336" progId="ChemDraw.Document.6.0">
                  <p:embed/>
                </p:oleObj>
              </mc:Choice>
              <mc:Fallback>
                <p:oleObj name="CS ChemDraw Drawing" r:id="rId18" imgW="1593566" imgH="371336" progId="ChemDraw.Document.6.0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1732590" y="3790073"/>
                        <a:ext cx="933666" cy="21760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Object 34">
            <a:extLst>
              <a:ext uri="{FF2B5EF4-FFF2-40B4-BE49-F238E27FC236}">
                <a16:creationId xmlns:a16="http://schemas.microsoft.com/office/drawing/2014/main" id="{60C63330-CA25-0BB7-9B35-163F6BB5900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14839702"/>
              </p:ext>
            </p:extLst>
          </p:nvPr>
        </p:nvGraphicFramePr>
        <p:xfrm>
          <a:off x="1523353" y="4256877"/>
          <a:ext cx="1352141" cy="2222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0" imgW="2308591" imgH="378863" progId="ChemDraw.Document.6.0">
                  <p:embed/>
                </p:oleObj>
              </mc:Choice>
              <mc:Fallback>
                <p:oleObj name="CS ChemDraw Drawing" r:id="rId20" imgW="2308591" imgH="378863" progId="ChemDraw.Document.6.0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1523353" y="4256877"/>
                        <a:ext cx="1352141" cy="22225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" name="TextBox 40">
            <a:extLst>
              <a:ext uri="{FF2B5EF4-FFF2-40B4-BE49-F238E27FC236}">
                <a16:creationId xmlns:a16="http://schemas.microsoft.com/office/drawing/2014/main" id="{CC2FFA9E-23D9-33DB-21D7-89EA0A9758D2}"/>
              </a:ext>
            </a:extLst>
          </p:cNvPr>
          <p:cNvSpPr txBox="1"/>
          <p:nvPr/>
        </p:nvSpPr>
        <p:spPr>
          <a:xfrm>
            <a:off x="2372246" y="4705168"/>
            <a:ext cx="23567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 err="1"/>
              <a:t>Ti</a:t>
            </a:r>
            <a:r>
              <a:rPr lang="en-US" dirty="0"/>
              <a:t>(</a:t>
            </a:r>
            <a:r>
              <a:rPr lang="en-US" dirty="0" err="1"/>
              <a:t>OBu</a:t>
            </a:r>
            <a:r>
              <a:rPr lang="en-US" dirty="0"/>
              <a:t>)</a:t>
            </a:r>
            <a:r>
              <a:rPr lang="en-US" baseline="-25000" dirty="0"/>
              <a:t>4</a:t>
            </a:r>
            <a:r>
              <a:rPr lang="en-US" dirty="0"/>
              <a:t>:THF:AlEt</a:t>
            </a:r>
            <a:r>
              <a:rPr lang="en-US" baseline="-25000" dirty="0"/>
              <a:t>3</a:t>
            </a:r>
            <a:r>
              <a:rPr lang="en-US" dirty="0"/>
              <a:t>:AFC = 1:6:7.5:0.3</a:t>
            </a:r>
          </a:p>
          <a:p>
            <a:pPr algn="l"/>
            <a:r>
              <a:rPr lang="en-US" baseline="30000" dirty="0"/>
              <a:t>1</a:t>
            </a:r>
            <a:r>
              <a:rPr lang="en-US" dirty="0"/>
              <a:t> g-ethylene / mmol-</a:t>
            </a:r>
            <a:r>
              <a:rPr lang="en-US" dirty="0" err="1"/>
              <a:t>Ti</a:t>
            </a:r>
            <a:r>
              <a:rPr lang="en-US" dirty="0"/>
              <a:t> / h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EABB863-5DB4-8C4C-9268-F61265B2F4B2}"/>
              </a:ext>
            </a:extLst>
          </p:cNvPr>
          <p:cNvSpPr txBox="1"/>
          <p:nvPr/>
        </p:nvSpPr>
        <p:spPr>
          <a:xfrm>
            <a:off x="598260" y="4698835"/>
            <a:ext cx="185018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Patent: WO 2016/205194 A1</a:t>
            </a:r>
          </a:p>
        </p:txBody>
      </p:sp>
    </p:spTree>
    <p:extLst>
      <p:ext uri="{BB962C8B-B14F-4D97-AF65-F5344CB8AC3E}">
        <p14:creationId xmlns:p14="http://schemas.microsoft.com/office/powerpoint/2010/main" val="1196033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DD61472-8ADB-079D-8BB0-885BB3229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Oligo(ethylene glycol) (OEG) Multidentate Alcohols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02E9725-EA19-7C7A-D6A1-FD494DDC8D06}"/>
              </a:ext>
            </a:extLst>
          </p:cNvPr>
          <p:cNvGrpSpPr/>
          <p:nvPr/>
        </p:nvGrpSpPr>
        <p:grpSpPr>
          <a:xfrm>
            <a:off x="444813" y="701059"/>
            <a:ext cx="4556736" cy="2755051"/>
            <a:chOff x="444813" y="701059"/>
            <a:chExt cx="4556736" cy="2755051"/>
          </a:xfrm>
        </p:grpSpPr>
        <p:graphicFrame>
          <p:nvGraphicFramePr>
            <p:cNvPr id="5" name="Object 4">
              <a:extLst>
                <a:ext uri="{FF2B5EF4-FFF2-40B4-BE49-F238E27FC236}">
                  <a16:creationId xmlns:a16="http://schemas.microsoft.com/office/drawing/2014/main" id="{18F7EB62-43BE-B7D7-9D3C-3D31F4464CC4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5427883"/>
                </p:ext>
              </p:extLst>
            </p:nvPr>
          </p:nvGraphicFramePr>
          <p:xfrm>
            <a:off x="444813" y="1092740"/>
            <a:ext cx="4556736" cy="236337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S ChemDraw Drawing" r:id="rId2" imgW="7360741" imgH="3817301" progId="ChemDraw.Document.6.0">
                    <p:embed/>
                  </p:oleObj>
                </mc:Choice>
                <mc:Fallback>
                  <p:oleObj name="CS ChemDraw Drawing" r:id="rId2" imgW="7360741" imgH="3817301" progId="ChemDraw.Document.6.0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3"/>
                        <a:stretch>
                          <a:fillRect/>
                        </a:stretch>
                      </p:blipFill>
                      <p:spPr>
                        <a:xfrm>
                          <a:off x="444813" y="1092740"/>
                          <a:ext cx="4556736" cy="236337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8F03909-BD0B-EF9C-6A7E-CAD34563A9C3}"/>
                </a:ext>
              </a:extLst>
            </p:cNvPr>
            <p:cNvSpPr txBox="1"/>
            <p:nvPr/>
          </p:nvSpPr>
          <p:spPr>
            <a:xfrm>
              <a:off x="444813" y="701059"/>
              <a:ext cx="4556736" cy="246221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Various possible OEG binding modes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872E722A-182F-340C-A899-EE6DF4046717}"/>
              </a:ext>
            </a:extLst>
          </p:cNvPr>
          <p:cNvGrpSpPr/>
          <p:nvPr/>
        </p:nvGrpSpPr>
        <p:grpSpPr>
          <a:xfrm>
            <a:off x="5083889" y="701058"/>
            <a:ext cx="3615297" cy="1484036"/>
            <a:chOff x="5083889" y="701058"/>
            <a:chExt cx="3615297" cy="1484036"/>
          </a:xfrm>
        </p:grpSpPr>
        <p:graphicFrame>
          <p:nvGraphicFramePr>
            <p:cNvPr id="7" name="Object 6">
              <a:extLst>
                <a:ext uri="{FF2B5EF4-FFF2-40B4-BE49-F238E27FC236}">
                  <a16:creationId xmlns:a16="http://schemas.microsoft.com/office/drawing/2014/main" id="{85C6708B-17D1-47B7-43D7-00220B54F16C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342256533"/>
                </p:ext>
              </p:extLst>
            </p:nvPr>
          </p:nvGraphicFramePr>
          <p:xfrm>
            <a:off x="5958368" y="1380231"/>
            <a:ext cx="1574800" cy="8048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S ChemDraw Drawing" r:id="rId4" imgW="1574202" imgH="804322" progId="ChemDraw.Document.6.0">
                    <p:embed/>
                  </p:oleObj>
                </mc:Choice>
                <mc:Fallback>
                  <p:oleObj name="CS ChemDraw Drawing" r:id="rId4" imgW="1574202" imgH="804322" progId="ChemDraw.Document.6.0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5958368" y="1380231"/>
                          <a:ext cx="1574800" cy="80486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C1CD8F9-F2A1-4499-7314-77B29922FE9C}"/>
                </a:ext>
              </a:extLst>
            </p:cNvPr>
            <p:cNvSpPr txBox="1"/>
            <p:nvPr/>
          </p:nvSpPr>
          <p:spPr>
            <a:xfrm>
              <a:off x="5083889" y="701058"/>
              <a:ext cx="3615297" cy="246221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General OEG structure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1CF95786-624D-EF0C-0175-62E1CDEE3A9F}"/>
              </a:ext>
            </a:extLst>
          </p:cNvPr>
          <p:cNvGrpSpPr/>
          <p:nvPr/>
        </p:nvGrpSpPr>
        <p:grpSpPr>
          <a:xfrm>
            <a:off x="5083889" y="2550901"/>
            <a:ext cx="3615297" cy="1893459"/>
            <a:chOff x="5528702" y="2741155"/>
            <a:chExt cx="3615297" cy="1893459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E3616B2-543C-D556-6D2F-2A92E8B0D964}"/>
                </a:ext>
              </a:extLst>
            </p:cNvPr>
            <p:cNvSpPr/>
            <p:nvPr/>
          </p:nvSpPr>
          <p:spPr>
            <a:xfrm>
              <a:off x="5528702" y="2741155"/>
              <a:ext cx="3615297" cy="18934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400" dirty="0">
                <a:solidFill>
                  <a:schemeClr val="bg1"/>
                </a:solidFill>
              </a:endParaRPr>
            </a:p>
            <a:p>
              <a:endParaRPr lang="en-US" sz="1400" dirty="0">
                <a:solidFill>
                  <a:schemeClr val="bg1"/>
                </a:solidFill>
              </a:endParaRPr>
            </a:p>
            <a:p>
              <a:endParaRPr lang="en-US" sz="1400" dirty="0">
                <a:solidFill>
                  <a:schemeClr val="bg1"/>
                </a:solidFill>
              </a:endParaRPr>
            </a:p>
            <a:p>
              <a:endParaRPr lang="en-US" sz="1400" dirty="0">
                <a:solidFill>
                  <a:schemeClr val="bg1"/>
                </a:solidFill>
              </a:endParaRPr>
            </a:p>
            <a:p>
              <a:endParaRPr lang="en-US" sz="1400" dirty="0">
                <a:solidFill>
                  <a:schemeClr val="bg1"/>
                </a:solidFill>
              </a:endParaRPr>
            </a:p>
            <a:p>
              <a:r>
                <a:rPr lang="en-US" sz="1400" dirty="0">
                  <a:solidFill>
                    <a:schemeClr val="bg1"/>
                  </a:solidFill>
                </a:rPr>
                <a:t>Can </a:t>
              </a:r>
              <a:r>
                <a:rPr lang="en-US" sz="1400" dirty="0">
                  <a:solidFill>
                    <a:srgbClr val="FFC000"/>
                  </a:solidFill>
                </a:rPr>
                <a:t>multidentate alcohols</a:t>
              </a:r>
              <a:r>
                <a:rPr lang="en-US" sz="1400" dirty="0">
                  <a:solidFill>
                    <a:schemeClr val="bg1"/>
                  </a:solidFill>
                </a:rPr>
                <a:t> inhibit </a:t>
              </a:r>
              <a:r>
                <a:rPr lang="en-US" sz="1400" dirty="0" err="1">
                  <a:solidFill>
                    <a:schemeClr val="bg1"/>
                  </a:solidFill>
                </a:rPr>
                <a:t>Ti</a:t>
              </a:r>
              <a:r>
                <a:rPr lang="en-US" sz="1400" baseline="30000" dirty="0" err="1">
                  <a:solidFill>
                    <a:schemeClr val="bg1"/>
                  </a:solidFill>
                </a:rPr>
                <a:t>IV</a:t>
              </a:r>
              <a:r>
                <a:rPr lang="en-US" sz="1400" dirty="0">
                  <a:solidFill>
                    <a:schemeClr val="bg1"/>
                  </a:solidFill>
                </a:rPr>
                <a:t> polymerization AND increase overall 1-butene activity?</a:t>
              </a:r>
            </a:p>
          </p:txBody>
        </p:sp>
        <p:graphicFrame>
          <p:nvGraphicFramePr>
            <p:cNvPr id="8" name="Object 7">
              <a:extLst>
                <a:ext uri="{FF2B5EF4-FFF2-40B4-BE49-F238E27FC236}">
                  <a16:creationId xmlns:a16="http://schemas.microsoft.com/office/drawing/2014/main" id="{16C008C5-3DB6-42E1-6D22-34A1D5C5340D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126479308"/>
                </p:ext>
              </p:extLst>
            </p:nvPr>
          </p:nvGraphicFramePr>
          <p:xfrm>
            <a:off x="6403181" y="2785494"/>
            <a:ext cx="1827213" cy="11096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S ChemDraw Drawing" r:id="rId6" imgW="1826934" imgH="1110373" progId="ChemDraw.Document.6.0">
                    <p:embed/>
                  </p:oleObj>
                </mc:Choice>
                <mc:Fallback>
                  <p:oleObj name="CS ChemDraw Drawing" r:id="rId6" imgW="1826934" imgH="1110373" progId="ChemDraw.Document.6.0">
                    <p:embed/>
                    <p:pic>
                      <p:nvPicPr>
                        <p:cNvPr id="49" name="Object 48">
                          <a:extLst>
                            <a:ext uri="{FF2B5EF4-FFF2-40B4-BE49-F238E27FC236}">
                              <a16:creationId xmlns:a16="http://schemas.microsoft.com/office/drawing/2014/main" id="{03643E93-71D9-6E46-0BB7-3DFFF7092B09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6403181" y="2785494"/>
                          <a:ext cx="1827213" cy="110966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6466D55-A009-5777-9FBF-68E8C43294AE}"/>
              </a:ext>
            </a:extLst>
          </p:cNvPr>
          <p:cNvGrpSpPr/>
          <p:nvPr/>
        </p:nvGrpSpPr>
        <p:grpSpPr>
          <a:xfrm>
            <a:off x="444813" y="3601570"/>
            <a:ext cx="4556736" cy="999827"/>
            <a:chOff x="444813" y="3601570"/>
            <a:chExt cx="4556736" cy="999827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9959077-2F8D-0ED3-77CC-23A80D0637C0}"/>
                </a:ext>
              </a:extLst>
            </p:cNvPr>
            <p:cNvSpPr txBox="1"/>
            <p:nvPr/>
          </p:nvSpPr>
          <p:spPr>
            <a:xfrm>
              <a:off x="444813" y="3601570"/>
              <a:ext cx="4556736" cy="246221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Semi-automated conformational search: XTBDFT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E9C5AF4-0F18-8776-9C88-E346764D1C7D}"/>
                </a:ext>
              </a:extLst>
            </p:cNvPr>
            <p:cNvSpPr txBox="1"/>
            <p:nvPr/>
          </p:nvSpPr>
          <p:spPr>
            <a:xfrm>
              <a:off x="444813" y="3893511"/>
              <a:ext cx="361529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b="0" i="0" dirty="0">
                  <a:solidFill>
                    <a:srgbClr val="000000"/>
                  </a:solidFill>
                  <a:effectLst/>
                  <a:latin typeface="poppinsregular"/>
                </a:rPr>
                <a:t>Lin, S.; Elanany, M.; Khawaji, M. </a:t>
              </a:r>
              <a:r>
                <a:rPr lang="en-US" b="0" i="1" dirty="0" err="1">
                  <a:solidFill>
                    <a:srgbClr val="000000"/>
                  </a:solidFill>
                  <a:effectLst/>
                  <a:latin typeface="poppinsregular"/>
                </a:rPr>
                <a:t>SoftwareX</a:t>
              </a:r>
              <a:r>
                <a:rPr lang="en-US" b="0" i="0" dirty="0">
                  <a:solidFill>
                    <a:srgbClr val="000000"/>
                  </a:solidFill>
                  <a:effectLst/>
                  <a:latin typeface="poppinsregular"/>
                </a:rPr>
                <a:t> </a:t>
              </a:r>
              <a:r>
                <a:rPr lang="en-US" b="1" i="0" dirty="0">
                  <a:solidFill>
                    <a:srgbClr val="000000"/>
                  </a:solidFill>
                  <a:effectLst/>
                  <a:latin typeface="poppinsregular"/>
                </a:rPr>
                <a:t>2022</a:t>
              </a:r>
              <a:r>
                <a:rPr lang="en-US" i="0" dirty="0">
                  <a:solidFill>
                    <a:srgbClr val="000000"/>
                  </a:solidFill>
                  <a:effectLst/>
                  <a:latin typeface="poppinsregular"/>
                </a:rPr>
                <a:t>, accepted </a:t>
              </a:r>
            </a:p>
            <a:p>
              <a:pPr algn="l"/>
              <a:r>
                <a:rPr lang="en-US" dirty="0">
                  <a:solidFill>
                    <a:srgbClr val="000000"/>
                  </a:solidFill>
                  <a:latin typeface="poppinsregular"/>
                </a:rPr>
                <a:t>	</a:t>
              </a:r>
              <a:r>
                <a:rPr lang="en-US" i="0" dirty="0">
                  <a:solidFill>
                    <a:srgbClr val="000000"/>
                  </a:solidFill>
                  <a:effectLst/>
                  <a:latin typeface="poppinsregular"/>
                </a:rPr>
                <a:t>(preprint: </a:t>
              </a:r>
              <a:r>
                <a:rPr lang="en-US" i="0" dirty="0">
                  <a:solidFill>
                    <a:srgbClr val="000000"/>
                  </a:solidFill>
                  <a:effectLst/>
                  <a:latin typeface="poppinsregular"/>
                  <a:hlinkClick r:id="rId8"/>
                </a:rPr>
                <a:t>https://ssrn.com/abstract=4155262</a:t>
              </a:r>
              <a:r>
                <a:rPr lang="en-US" i="0" dirty="0">
                  <a:solidFill>
                    <a:srgbClr val="000000"/>
                  </a:solidFill>
                  <a:effectLst/>
                  <a:latin typeface="poppinsregular"/>
                </a:rPr>
                <a:t> )</a:t>
              </a:r>
            </a:p>
            <a:p>
              <a:pPr algn="l"/>
              <a:r>
                <a:rPr lang="sv-SE" b="0" i="0" dirty="0">
                  <a:solidFill>
                    <a:srgbClr val="000000"/>
                  </a:solidFill>
                  <a:effectLst/>
                  <a:latin typeface="poppinsregular"/>
                </a:rPr>
                <a:t>Lin, S.; Fromer, J. C.; Ghosh, Y.; Hanna, B.; Elanany, M.; Xu, W. </a:t>
              </a:r>
              <a:r>
                <a:rPr lang="sv-SE" b="0" i="1" dirty="0">
                  <a:solidFill>
                    <a:srgbClr val="000000"/>
                  </a:solidFill>
                  <a:effectLst/>
                  <a:latin typeface="poppinsregular"/>
                </a:rPr>
                <a:t>Sci. Rep.</a:t>
              </a:r>
              <a:r>
                <a:rPr lang="sv-SE" b="0" i="0" dirty="0">
                  <a:solidFill>
                    <a:srgbClr val="000000"/>
                  </a:solidFill>
                  <a:effectLst/>
                  <a:latin typeface="poppinsregular"/>
                </a:rPr>
                <a:t> </a:t>
              </a:r>
              <a:r>
                <a:rPr lang="sv-SE" b="1" i="0" dirty="0">
                  <a:solidFill>
                    <a:srgbClr val="000000"/>
                  </a:solidFill>
                  <a:effectLst/>
                  <a:latin typeface="poppinsregular"/>
                </a:rPr>
                <a:t>2021</a:t>
              </a:r>
              <a:r>
                <a:rPr lang="sv-SE" b="0" i="0" dirty="0">
                  <a:solidFill>
                    <a:srgbClr val="000000"/>
                  </a:solidFill>
                  <a:effectLst/>
                  <a:latin typeface="poppinsregular"/>
                </a:rPr>
                <a:t>, </a:t>
              </a:r>
              <a:r>
                <a:rPr lang="sv-SE" b="0" i="1" dirty="0">
                  <a:solidFill>
                    <a:srgbClr val="000000"/>
                  </a:solidFill>
                  <a:effectLst/>
                  <a:latin typeface="poppinsregular"/>
                </a:rPr>
                <a:t>11</a:t>
              </a:r>
              <a:r>
                <a:rPr lang="sv-SE" b="0" i="0" dirty="0">
                  <a:solidFill>
                    <a:srgbClr val="000000"/>
                  </a:solidFill>
                  <a:effectLst/>
                  <a:latin typeface="poppinsregular"/>
                </a:rPr>
                <a:t>, 4534.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FCC35BD-AF6E-6D9D-9C27-091513062949}"/>
              </a:ext>
            </a:extLst>
          </p:cNvPr>
          <p:cNvGrpSpPr/>
          <p:nvPr/>
        </p:nvGrpSpPr>
        <p:grpSpPr>
          <a:xfrm>
            <a:off x="1463040" y="1005840"/>
            <a:ext cx="3810001" cy="2595730"/>
            <a:chOff x="1463040" y="1005840"/>
            <a:chExt cx="3810001" cy="2595730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AE470276-CD4F-EE27-EBB4-708FFEF829EE}"/>
                </a:ext>
              </a:extLst>
            </p:cNvPr>
            <p:cNvSpPr/>
            <p:nvPr/>
          </p:nvSpPr>
          <p:spPr>
            <a:xfrm>
              <a:off x="1463040" y="1005840"/>
              <a:ext cx="1447800" cy="914400"/>
            </a:xfrm>
            <a:prstGeom prst="ellipse">
              <a:avLst/>
            </a:prstGeom>
            <a:noFill/>
            <a:ln w="28575"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F639880C-F461-C57D-BE35-33233F93AD83}"/>
                </a:ext>
              </a:extLst>
            </p:cNvPr>
            <p:cNvSpPr/>
            <p:nvPr/>
          </p:nvSpPr>
          <p:spPr>
            <a:xfrm>
              <a:off x="2871019" y="1817225"/>
              <a:ext cx="1447800" cy="914400"/>
            </a:xfrm>
            <a:prstGeom prst="ellipse">
              <a:avLst/>
            </a:prstGeom>
            <a:noFill/>
            <a:ln w="28575"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17239B06-CBD3-03CF-740C-F4FBE0853EEA}"/>
                </a:ext>
              </a:extLst>
            </p:cNvPr>
            <p:cNvSpPr/>
            <p:nvPr/>
          </p:nvSpPr>
          <p:spPr>
            <a:xfrm>
              <a:off x="3308259" y="2571750"/>
              <a:ext cx="1964782" cy="1029820"/>
            </a:xfrm>
            <a:prstGeom prst="ellipse">
              <a:avLst/>
            </a:prstGeom>
            <a:noFill/>
            <a:ln w="28575"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3727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DD61472-8ADB-079D-8BB0-885BB3229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OEG prefers to bind to </a:t>
            </a:r>
            <a:r>
              <a:rPr lang="en-US" dirty="0" err="1"/>
              <a:t>Ti</a:t>
            </a:r>
            <a:r>
              <a:rPr lang="en-US" dirty="0"/>
              <a:t>(IV) over </a:t>
            </a:r>
            <a:r>
              <a:rPr lang="en-US" dirty="0" err="1"/>
              <a:t>Ti</a:t>
            </a:r>
            <a:r>
              <a:rPr lang="en-US" dirty="0"/>
              <a:t>(III)</a:t>
            </a:r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C0D2F381-99B0-431C-05EE-778DAAAEA86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56188532"/>
              </p:ext>
            </p:extLst>
          </p:nvPr>
        </p:nvGraphicFramePr>
        <p:xfrm>
          <a:off x="101600" y="1320800"/>
          <a:ext cx="8939213" cy="958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10449620" imgH="1121175" progId="ChemDraw.Document.6.0">
                  <p:embed/>
                </p:oleObj>
              </mc:Choice>
              <mc:Fallback>
                <p:oleObj name="CS ChemDraw Drawing" r:id="rId2" imgW="10449620" imgH="1121175" progId="ChemDraw.Document.6.0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C78C27AE-A4F0-44F0-9BC5-096263EF6C5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01600" y="1320800"/>
                        <a:ext cx="8939213" cy="958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1667AA4-EA3B-D1BD-3F39-B56BC568C2DD}"/>
              </a:ext>
            </a:extLst>
          </p:cNvPr>
          <p:cNvSpPr/>
          <p:nvPr/>
        </p:nvSpPr>
        <p:spPr>
          <a:xfrm>
            <a:off x="1124720" y="2626373"/>
            <a:ext cx="6361930" cy="749873"/>
          </a:xfrm>
          <a:prstGeom prst="roundRect">
            <a:avLst/>
          </a:prstGeom>
          <a:solidFill>
            <a:srgbClr val="D7F8FD">
              <a:alpha val="75686"/>
            </a:srgbClr>
          </a:solidFill>
          <a:ln>
            <a:solidFill>
              <a:schemeClr val="tx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>
                    <a:lumMod val="50000"/>
                  </a:schemeClr>
                </a:solidFill>
              </a:rPr>
              <a:t>OEG binds preferentially to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</a:rPr>
              <a:t>Ti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</a:rPr>
              <a:t>(IV) instead of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</a:rPr>
              <a:t>Ti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</a:rPr>
              <a:t>(III)</a:t>
            </a:r>
          </a:p>
        </p:txBody>
      </p:sp>
    </p:spTree>
    <p:extLst>
      <p:ext uri="{BB962C8B-B14F-4D97-AF65-F5344CB8AC3E}">
        <p14:creationId xmlns:p14="http://schemas.microsoft.com/office/powerpoint/2010/main" val="2839654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C95698-7C85-4D5E-9CC7-2DAFE255A0C0}"/>
              </a:ext>
            </a:extLst>
          </p:cNvPr>
          <p:cNvSpPr/>
          <p:nvPr/>
        </p:nvSpPr>
        <p:spPr>
          <a:xfrm>
            <a:off x="88900" y="4508500"/>
            <a:ext cx="9055100" cy="635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D49FC39-6B98-4D6C-84BC-9807E4640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OEG will switch </a:t>
            </a:r>
            <a:r>
              <a:rPr lang="en-US" dirty="0" err="1"/>
              <a:t>Ti</a:t>
            </a:r>
            <a:r>
              <a:rPr lang="en-US" dirty="0"/>
              <a:t>(IV) from polymerization to dimerization</a:t>
            </a:r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575AF967-0D99-4165-A8E7-8E5ED83DB92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35894978"/>
              </p:ext>
            </p:extLst>
          </p:nvPr>
        </p:nvGraphicFramePr>
        <p:xfrm>
          <a:off x="1626432" y="1415034"/>
          <a:ext cx="5188714" cy="26270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7861688" imgH="3980388" progId="ChemDraw.Document.6.0">
                  <p:embed/>
                </p:oleObj>
              </mc:Choice>
              <mc:Fallback>
                <p:oleObj name="CS ChemDraw Drawing" r:id="rId2" imgW="7861688" imgH="3980388" progId="ChemDraw.Document.6.0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575AF967-0D99-4165-A8E7-8E5ED83DB92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626432" y="1415034"/>
                        <a:ext cx="5188714" cy="26270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7AEE0C1E-0082-4754-B128-0A9E7A7A3D60}"/>
              </a:ext>
            </a:extLst>
          </p:cNvPr>
          <p:cNvSpPr txBox="1"/>
          <p:nvPr/>
        </p:nvSpPr>
        <p:spPr>
          <a:xfrm>
            <a:off x="7209894" y="1908680"/>
            <a:ext cx="11721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50000"/>
                  </a:schemeClr>
                </a:solidFill>
              </a:rPr>
              <a:t>polymerization</a:t>
            </a:r>
          </a:p>
          <a:p>
            <a:r>
              <a:rPr lang="en-US" sz="1200" dirty="0">
                <a:solidFill>
                  <a:schemeClr val="tx1">
                    <a:lumMod val="50000"/>
                  </a:schemeClr>
                </a:solidFill>
              </a:rPr>
              <a:t>catalyst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FBF5E09-B4A5-4CC5-B22F-1A464214BF50}"/>
              </a:ext>
            </a:extLst>
          </p:cNvPr>
          <p:cNvSpPr txBox="1"/>
          <p:nvPr/>
        </p:nvSpPr>
        <p:spPr>
          <a:xfrm>
            <a:off x="7401453" y="3027132"/>
            <a:ext cx="7889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50000"/>
                  </a:schemeClr>
                </a:solidFill>
              </a:rPr>
              <a:t>1-butene</a:t>
            </a:r>
          </a:p>
          <a:p>
            <a:r>
              <a:rPr lang="en-US" sz="1200" dirty="0">
                <a:solidFill>
                  <a:schemeClr val="tx1">
                    <a:lumMod val="50000"/>
                  </a:schemeClr>
                </a:solidFill>
              </a:rPr>
              <a:t>catalyst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939282A-15CB-2268-5387-26D5FE864D08}"/>
              </a:ext>
            </a:extLst>
          </p:cNvPr>
          <p:cNvSpPr/>
          <p:nvPr/>
        </p:nvSpPr>
        <p:spPr>
          <a:xfrm>
            <a:off x="1626432" y="2705268"/>
            <a:ext cx="5419840" cy="135984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520F50AE-70FF-CBBE-6263-63A28080396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619521"/>
              </p:ext>
            </p:extLst>
          </p:nvPr>
        </p:nvGraphicFramePr>
        <p:xfrm>
          <a:off x="1450942" y="2705268"/>
          <a:ext cx="5539694" cy="21974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" imgW="8393475" imgH="3329475" progId="ChemDraw.Document.6.0">
                  <p:embed/>
                </p:oleObj>
              </mc:Choice>
              <mc:Fallback>
                <p:oleObj name="CS ChemDraw Drawing" r:id="rId4" imgW="8393475" imgH="3329475" progId="ChemDraw.Document.6.0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C840EE88-DC0B-4528-850F-97C9BA59CCD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450942" y="2705268"/>
                        <a:ext cx="5539694" cy="219745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tangle 12">
            <a:extLst>
              <a:ext uri="{FF2B5EF4-FFF2-40B4-BE49-F238E27FC236}">
                <a16:creationId xmlns:a16="http://schemas.microsoft.com/office/drawing/2014/main" id="{D24218B8-8483-F1E7-15FC-E80903EA034D}"/>
              </a:ext>
            </a:extLst>
          </p:cNvPr>
          <p:cNvSpPr/>
          <p:nvPr/>
        </p:nvSpPr>
        <p:spPr>
          <a:xfrm>
            <a:off x="1450942" y="3783658"/>
            <a:ext cx="5419840" cy="135984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2DBEBE-F3BD-6D0F-D06C-1B3EAFD7F584}"/>
              </a:ext>
            </a:extLst>
          </p:cNvPr>
          <p:cNvSpPr txBox="1"/>
          <p:nvPr/>
        </p:nvSpPr>
        <p:spPr>
          <a:xfrm>
            <a:off x="1321544" y="3084788"/>
            <a:ext cx="1022767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(IV) + OEG</a:t>
            </a:r>
          </a:p>
        </p:txBody>
      </p:sp>
    </p:spTree>
    <p:extLst>
      <p:ext uri="{BB962C8B-B14F-4D97-AF65-F5344CB8AC3E}">
        <p14:creationId xmlns:p14="http://schemas.microsoft.com/office/powerpoint/2010/main" val="38346853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C95698-7C85-4D5E-9CC7-2DAFE255A0C0}"/>
              </a:ext>
            </a:extLst>
          </p:cNvPr>
          <p:cNvSpPr/>
          <p:nvPr/>
        </p:nvSpPr>
        <p:spPr>
          <a:xfrm>
            <a:off x="88900" y="4508500"/>
            <a:ext cx="9055100" cy="635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F20CF6E-10AB-DA08-7A5D-627BE939D9C2}"/>
              </a:ext>
            </a:extLst>
          </p:cNvPr>
          <p:cNvGrpSpPr/>
          <p:nvPr/>
        </p:nvGrpSpPr>
        <p:grpSpPr>
          <a:xfrm>
            <a:off x="1412809" y="121896"/>
            <a:ext cx="6988252" cy="3844869"/>
            <a:chOff x="1393759" y="-316254"/>
            <a:chExt cx="6988252" cy="3844869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AEE0C1E-0082-4754-B128-0A9E7A7A3D60}"/>
                </a:ext>
              </a:extLst>
            </p:cNvPr>
            <p:cNvSpPr txBox="1"/>
            <p:nvPr/>
          </p:nvSpPr>
          <p:spPr>
            <a:xfrm>
              <a:off x="7401452" y="1331161"/>
              <a:ext cx="78899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tx1">
                      <a:lumMod val="50000"/>
                    </a:schemeClr>
                  </a:solidFill>
                </a:rPr>
                <a:t>1-butene</a:t>
              </a:r>
            </a:p>
            <a:p>
              <a:r>
                <a:rPr lang="en-US" sz="1200" dirty="0">
                  <a:solidFill>
                    <a:schemeClr val="tx1">
                      <a:lumMod val="50000"/>
                    </a:schemeClr>
                  </a:solidFill>
                </a:rPr>
                <a:t>catalyst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FBF5E09-B4A5-4CC5-B22F-1A464214BF50}"/>
                </a:ext>
              </a:extLst>
            </p:cNvPr>
            <p:cNvSpPr txBox="1"/>
            <p:nvPr/>
          </p:nvSpPr>
          <p:spPr>
            <a:xfrm>
              <a:off x="7209894" y="2700755"/>
              <a:ext cx="117211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tx1">
                      <a:lumMod val="50000"/>
                    </a:schemeClr>
                  </a:solidFill>
                </a:rPr>
                <a:t>polymerization</a:t>
              </a:r>
            </a:p>
            <a:p>
              <a:r>
                <a:rPr lang="en-US" sz="1200" dirty="0">
                  <a:solidFill>
                    <a:schemeClr val="tx1">
                      <a:lumMod val="50000"/>
                    </a:schemeClr>
                  </a:solidFill>
                </a:rPr>
                <a:t>catalyst</a:t>
              </a:r>
            </a:p>
          </p:txBody>
        </p:sp>
        <p:graphicFrame>
          <p:nvGraphicFramePr>
            <p:cNvPr id="9" name="Object 8">
              <a:extLst>
                <a:ext uri="{FF2B5EF4-FFF2-40B4-BE49-F238E27FC236}">
                  <a16:creationId xmlns:a16="http://schemas.microsoft.com/office/drawing/2014/main" id="{520F50AE-70FF-CBBE-6263-63A28080396D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34697759"/>
                </p:ext>
              </p:extLst>
            </p:nvPr>
          </p:nvGraphicFramePr>
          <p:xfrm>
            <a:off x="1450942" y="1331161"/>
            <a:ext cx="5539694" cy="219745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S ChemDraw Drawing" r:id="rId2" imgW="8393475" imgH="3329475" progId="ChemDraw.Document.6.0">
                    <p:embed/>
                  </p:oleObj>
                </mc:Choice>
                <mc:Fallback>
                  <p:oleObj name="CS ChemDraw Drawing" r:id="rId2" imgW="8393475" imgH="3329475" progId="ChemDraw.Document.6.0">
                    <p:embed/>
                    <p:pic>
                      <p:nvPicPr>
                        <p:cNvPr id="9" name="Object 8">
                          <a:extLst>
                            <a:ext uri="{FF2B5EF4-FFF2-40B4-BE49-F238E27FC236}">
                              <a16:creationId xmlns:a16="http://schemas.microsoft.com/office/drawing/2014/main" id="{520F50AE-70FF-CBBE-6263-63A28080396D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3"/>
                        <a:stretch>
                          <a:fillRect/>
                        </a:stretch>
                      </p:blipFill>
                      <p:spPr>
                        <a:xfrm>
                          <a:off x="1450942" y="1331161"/>
                          <a:ext cx="5539694" cy="2197454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24218B8-8483-F1E7-15FC-E80903EA034D}"/>
                </a:ext>
              </a:extLst>
            </p:cNvPr>
            <p:cNvSpPr/>
            <p:nvPr/>
          </p:nvSpPr>
          <p:spPr>
            <a:xfrm>
              <a:off x="1393759" y="1056812"/>
              <a:ext cx="5596877" cy="13598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B7E432D5-052F-0C0A-B01E-569B6ED28206}"/>
                </a:ext>
              </a:extLst>
            </p:cNvPr>
            <p:cNvGrpSpPr/>
            <p:nvPr/>
          </p:nvGrpSpPr>
          <p:grpSpPr>
            <a:xfrm>
              <a:off x="1450942" y="-316254"/>
              <a:ext cx="5515792" cy="2686599"/>
              <a:chOff x="1450942" y="-316254"/>
              <a:chExt cx="5515792" cy="2686599"/>
            </a:xfrm>
          </p:grpSpPr>
          <p:graphicFrame>
            <p:nvGraphicFramePr>
              <p:cNvPr id="6" name="Object 5">
                <a:extLst>
                  <a:ext uri="{FF2B5EF4-FFF2-40B4-BE49-F238E27FC236}">
                    <a16:creationId xmlns:a16="http://schemas.microsoft.com/office/drawing/2014/main" id="{575AF967-0D99-4165-A8E7-8E5ED83DB92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59604675"/>
                  </p:ext>
                </p:extLst>
              </p:nvPr>
            </p:nvGraphicFramePr>
            <p:xfrm>
              <a:off x="1778020" y="-256711"/>
              <a:ext cx="5188714" cy="262705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CS ChemDraw Drawing" r:id="rId4" imgW="7861688" imgH="3980388" progId="ChemDraw.Document.6.0">
                      <p:embed/>
                    </p:oleObj>
                  </mc:Choice>
                  <mc:Fallback>
                    <p:oleObj name="CS ChemDraw Drawing" r:id="rId4" imgW="7861688" imgH="3980388" progId="ChemDraw.Document.6.0">
                      <p:embed/>
                      <p:pic>
                        <p:nvPicPr>
                          <p:cNvPr id="6" name="Object 5">
                            <a:extLst>
                              <a:ext uri="{FF2B5EF4-FFF2-40B4-BE49-F238E27FC236}">
                                <a16:creationId xmlns:a16="http://schemas.microsoft.com/office/drawing/2014/main" id="{575AF967-0D99-4165-A8E7-8E5ED83DB920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5"/>
                          <a:stretch>
                            <a:fillRect/>
                          </a:stretch>
                        </p:blipFill>
                        <p:spPr>
                          <a:xfrm>
                            <a:off x="1778020" y="-256711"/>
                            <a:ext cx="5188714" cy="2627056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2939282A-15CB-2268-5387-26D5FE864D08}"/>
                  </a:ext>
                </a:extLst>
              </p:cNvPr>
              <p:cNvSpPr/>
              <p:nvPr/>
            </p:nvSpPr>
            <p:spPr>
              <a:xfrm>
                <a:off x="1450942" y="-316254"/>
                <a:ext cx="5515792" cy="141651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E5C10C99-1540-5B36-C9F0-EA7754C614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93139"/>
            <a:stretch/>
          </p:blipFill>
          <p:spPr>
            <a:xfrm>
              <a:off x="1565490" y="840720"/>
              <a:ext cx="5190744" cy="180360"/>
            </a:xfrm>
            <a:prstGeom prst="rect">
              <a:avLst/>
            </a:prstGeom>
          </p:spPr>
        </p:pic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0D49FC39-6B98-4D6C-84BC-9807E4640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Excess OEG will switch </a:t>
            </a:r>
            <a:r>
              <a:rPr lang="en-US" dirty="0" err="1"/>
              <a:t>Ti</a:t>
            </a:r>
            <a:r>
              <a:rPr lang="en-US" dirty="0"/>
              <a:t>(III) from dimerization to polymerization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DA818DE-3195-55BB-FA45-15BC485AFCE7}"/>
              </a:ext>
            </a:extLst>
          </p:cNvPr>
          <p:cNvSpPr txBox="1"/>
          <p:nvPr/>
        </p:nvSpPr>
        <p:spPr>
          <a:xfrm>
            <a:off x="1333450" y="3222315"/>
            <a:ext cx="1022767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(III) + OEG</a:t>
            </a:r>
          </a:p>
        </p:txBody>
      </p:sp>
    </p:spTree>
    <p:extLst>
      <p:ext uri="{BB962C8B-B14F-4D97-AF65-F5344CB8AC3E}">
        <p14:creationId xmlns:p14="http://schemas.microsoft.com/office/powerpoint/2010/main" val="25865384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33E61DF-3494-954D-6D24-EE7DD89B1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OEG additives: lower PE AND higher activity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5F1116-518E-8506-AB02-9E919E79B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1975"/>
            <a:ext cx="5924550" cy="401955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1C006BC3-23D6-AC62-DAFB-F0BB5D2E95F3}"/>
              </a:ext>
            </a:extLst>
          </p:cNvPr>
          <p:cNvSpPr/>
          <p:nvPr/>
        </p:nvSpPr>
        <p:spPr>
          <a:xfrm>
            <a:off x="717750" y="1490957"/>
            <a:ext cx="2151220" cy="31820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31F98AE-B21A-CDA9-F877-900DE6D024C0}"/>
              </a:ext>
            </a:extLst>
          </p:cNvPr>
          <p:cNvSpPr/>
          <p:nvPr/>
        </p:nvSpPr>
        <p:spPr>
          <a:xfrm>
            <a:off x="778313" y="1988836"/>
            <a:ext cx="2151220" cy="31820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24E2217-22CB-5DBE-E2C8-D3B624CC87F7}"/>
              </a:ext>
            </a:extLst>
          </p:cNvPr>
          <p:cNvSpPr/>
          <p:nvPr/>
        </p:nvSpPr>
        <p:spPr>
          <a:xfrm>
            <a:off x="811055" y="3063378"/>
            <a:ext cx="2151220" cy="31820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6886946-513F-4043-F763-9B57DEAC080C}"/>
              </a:ext>
            </a:extLst>
          </p:cNvPr>
          <p:cNvSpPr/>
          <p:nvPr/>
        </p:nvSpPr>
        <p:spPr>
          <a:xfrm>
            <a:off x="914528" y="3567999"/>
            <a:ext cx="2151220" cy="31820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EDCC232-6DF8-2272-C6B9-83140D31449D}"/>
              </a:ext>
            </a:extLst>
          </p:cNvPr>
          <p:cNvSpPr/>
          <p:nvPr/>
        </p:nvSpPr>
        <p:spPr>
          <a:xfrm>
            <a:off x="741155" y="4146293"/>
            <a:ext cx="2151220" cy="31820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EDAFC57C-67E6-46CC-AE28-0054DBEC2CA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96008161"/>
              </p:ext>
            </p:extLst>
          </p:nvPr>
        </p:nvGraphicFramePr>
        <p:xfrm>
          <a:off x="1074695" y="1378619"/>
          <a:ext cx="1703221" cy="5441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3" imgW="2524820" imgH="805755" progId="ChemDraw.Document.6.0">
                  <p:embed/>
                </p:oleObj>
              </mc:Choice>
              <mc:Fallback>
                <p:oleObj name="CS ChemDraw Drawing" r:id="rId3" imgW="2524820" imgH="805755" progId="ChemDraw.Document.6.0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74695" y="1378619"/>
                        <a:ext cx="1703221" cy="5441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F8814763-2515-28A9-7802-F7EFB065F9E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49778198"/>
              </p:ext>
            </p:extLst>
          </p:nvPr>
        </p:nvGraphicFramePr>
        <p:xfrm>
          <a:off x="1074695" y="1910950"/>
          <a:ext cx="1703221" cy="5441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5" imgW="2524820" imgH="805755" progId="ChemDraw.Document.6.0">
                  <p:embed/>
                </p:oleObj>
              </mc:Choice>
              <mc:Fallback>
                <p:oleObj name="CS ChemDraw Drawing" r:id="rId5" imgW="2524820" imgH="805755" progId="ChemDraw.Document.6.0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74695" y="1910950"/>
                        <a:ext cx="1703221" cy="5441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E650D8D3-C203-E590-17DC-BAC8D2C74C0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98553721"/>
              </p:ext>
            </p:extLst>
          </p:nvPr>
        </p:nvGraphicFramePr>
        <p:xfrm>
          <a:off x="1074695" y="2972769"/>
          <a:ext cx="1703221" cy="5441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7" imgW="2524820" imgH="805755" progId="ChemDraw.Document.6.0">
                  <p:embed/>
                </p:oleObj>
              </mc:Choice>
              <mc:Fallback>
                <p:oleObj name="CS ChemDraw Drawing" r:id="rId7" imgW="2524820" imgH="805755" progId="ChemDraw.Document.6.0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074695" y="2972769"/>
                        <a:ext cx="1703221" cy="5441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619F9912-9FC4-945D-984B-22D0EFE5E76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19785756"/>
              </p:ext>
            </p:extLst>
          </p:nvPr>
        </p:nvGraphicFramePr>
        <p:xfrm>
          <a:off x="1074695" y="3500297"/>
          <a:ext cx="1703221" cy="5441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9" imgW="2524820" imgH="805755" progId="ChemDraw.Document.6.0">
                  <p:embed/>
                </p:oleObj>
              </mc:Choice>
              <mc:Fallback>
                <p:oleObj name="CS ChemDraw Drawing" r:id="rId9" imgW="2524820" imgH="805755" progId="ChemDraw.Document.6.0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074695" y="3500297"/>
                        <a:ext cx="1703221" cy="5441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24746A5B-3080-3A16-7408-B18F012FB5E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95041046"/>
              </p:ext>
            </p:extLst>
          </p:nvPr>
        </p:nvGraphicFramePr>
        <p:xfrm>
          <a:off x="1074695" y="4055842"/>
          <a:ext cx="1703221" cy="5441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1" imgW="2524820" imgH="805755" progId="ChemDraw.Document.6.0">
                  <p:embed/>
                </p:oleObj>
              </mc:Choice>
              <mc:Fallback>
                <p:oleObj name="CS ChemDraw Drawing" r:id="rId11" imgW="2524820" imgH="805755" progId="ChemDraw.Document.6.0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074695" y="4055842"/>
                        <a:ext cx="1703221" cy="5441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28B6FE6C-6C74-04F6-BC2F-BF9A0258413E}"/>
              </a:ext>
            </a:extLst>
          </p:cNvPr>
          <p:cNvSpPr txBox="1"/>
          <p:nvPr/>
        </p:nvSpPr>
        <p:spPr>
          <a:xfrm>
            <a:off x="2507671" y="4696970"/>
            <a:ext cx="16097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baseline="30000" dirty="0"/>
              <a:t>1</a:t>
            </a:r>
            <a:r>
              <a:rPr lang="en-US" dirty="0"/>
              <a:t> g-ethylene / mmol-</a:t>
            </a:r>
            <a:r>
              <a:rPr lang="en-US" dirty="0" err="1"/>
              <a:t>Ti</a:t>
            </a:r>
            <a:r>
              <a:rPr lang="en-US" dirty="0"/>
              <a:t> / h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F00E891-CB30-0C5A-5A72-DBCF69C63938}"/>
              </a:ext>
            </a:extLst>
          </p:cNvPr>
          <p:cNvSpPr txBox="1"/>
          <p:nvPr/>
        </p:nvSpPr>
        <p:spPr>
          <a:xfrm>
            <a:off x="717750" y="4698835"/>
            <a:ext cx="187743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Patent: US 2017/0197892 A1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FB2D487-05A4-8C0D-4AB6-8B139A8F81B0}"/>
              </a:ext>
            </a:extLst>
          </p:cNvPr>
          <p:cNvGrpSpPr/>
          <p:nvPr/>
        </p:nvGrpSpPr>
        <p:grpSpPr>
          <a:xfrm>
            <a:off x="5991225" y="1756118"/>
            <a:ext cx="3152774" cy="1893459"/>
            <a:chOff x="5991225" y="2741155"/>
            <a:chExt cx="3152774" cy="1893459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6174231E-970C-7FBA-4692-28C4B139A518}"/>
                </a:ext>
              </a:extLst>
            </p:cNvPr>
            <p:cNvSpPr/>
            <p:nvPr/>
          </p:nvSpPr>
          <p:spPr>
            <a:xfrm>
              <a:off x="5991225" y="2741155"/>
              <a:ext cx="3152774" cy="18934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400" dirty="0">
                <a:solidFill>
                  <a:schemeClr val="bg1"/>
                </a:solidFill>
              </a:endParaRPr>
            </a:p>
            <a:p>
              <a:endParaRPr lang="en-US" sz="1400" dirty="0">
                <a:solidFill>
                  <a:schemeClr val="bg1"/>
                </a:solidFill>
              </a:endParaRPr>
            </a:p>
            <a:p>
              <a:endParaRPr lang="en-US" sz="1400" dirty="0">
                <a:solidFill>
                  <a:schemeClr val="bg1"/>
                </a:solidFill>
              </a:endParaRPr>
            </a:p>
            <a:p>
              <a:endParaRPr lang="en-US" sz="1400" dirty="0">
                <a:solidFill>
                  <a:schemeClr val="bg1"/>
                </a:solidFill>
              </a:endParaRPr>
            </a:p>
            <a:p>
              <a:endParaRPr lang="en-US" sz="1400" dirty="0">
                <a:solidFill>
                  <a:schemeClr val="bg1"/>
                </a:solidFill>
              </a:endParaRPr>
            </a:p>
            <a:p>
              <a:r>
                <a:rPr lang="en-US" sz="1400" dirty="0">
                  <a:solidFill>
                    <a:srgbClr val="FFC000"/>
                  </a:solidFill>
                </a:rPr>
                <a:t>Multidentate alcohols</a:t>
              </a:r>
              <a:r>
                <a:rPr lang="en-US" sz="1400" dirty="0">
                  <a:solidFill>
                    <a:schemeClr val="bg1"/>
                  </a:solidFill>
                </a:rPr>
                <a:t> (OEG) inhibit </a:t>
              </a:r>
              <a:r>
                <a:rPr lang="en-US" sz="1400" dirty="0" err="1">
                  <a:solidFill>
                    <a:schemeClr val="bg1"/>
                  </a:solidFill>
                </a:rPr>
                <a:t>Ti</a:t>
              </a:r>
              <a:r>
                <a:rPr lang="en-US" sz="1400" baseline="30000" dirty="0" err="1">
                  <a:solidFill>
                    <a:schemeClr val="bg1"/>
                  </a:solidFill>
                </a:rPr>
                <a:t>IV</a:t>
              </a:r>
              <a:r>
                <a:rPr lang="en-US" sz="1400" dirty="0">
                  <a:solidFill>
                    <a:schemeClr val="bg1"/>
                  </a:solidFill>
                </a:rPr>
                <a:t> polymerization AND can increase overall 1-butene activity</a:t>
              </a:r>
            </a:p>
          </p:txBody>
        </p:sp>
        <p:graphicFrame>
          <p:nvGraphicFramePr>
            <p:cNvPr id="26" name="Object 25">
              <a:extLst>
                <a:ext uri="{FF2B5EF4-FFF2-40B4-BE49-F238E27FC236}">
                  <a16:creationId xmlns:a16="http://schemas.microsoft.com/office/drawing/2014/main" id="{6608DCAE-9748-43A1-B8CB-5622EF801C98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379253037"/>
                </p:ext>
              </p:extLst>
            </p:nvPr>
          </p:nvGraphicFramePr>
          <p:xfrm>
            <a:off x="6654005" y="2785494"/>
            <a:ext cx="1827213" cy="11096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S ChemDraw Drawing" r:id="rId13" imgW="1826934" imgH="1110373" progId="ChemDraw.Document.6.0">
                    <p:embed/>
                  </p:oleObj>
                </mc:Choice>
                <mc:Fallback>
                  <p:oleObj name="CS ChemDraw Drawing" r:id="rId13" imgW="1826934" imgH="1110373" progId="ChemDraw.Document.6.0">
                    <p:embed/>
                    <p:pic>
                      <p:nvPicPr>
                        <p:cNvPr id="13" name="Object 12">
                          <a:extLst>
                            <a:ext uri="{FF2B5EF4-FFF2-40B4-BE49-F238E27FC236}">
                              <a16:creationId xmlns:a16="http://schemas.microsoft.com/office/drawing/2014/main" id="{3F08A2EF-3FDE-29A4-E84E-7B6A9733FC5F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4"/>
                        <a:stretch>
                          <a:fillRect/>
                        </a:stretch>
                      </p:blipFill>
                      <p:spPr>
                        <a:xfrm>
                          <a:off x="6654005" y="2785494"/>
                          <a:ext cx="1827213" cy="110966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35739437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C970295-F905-8256-D47A-8967C4496B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813" y="702597"/>
            <a:ext cx="8264215" cy="3738305"/>
          </a:xfrm>
        </p:spPr>
        <p:txBody>
          <a:bodyPr/>
          <a:lstStyle/>
          <a:p>
            <a:r>
              <a:rPr lang="en-US" dirty="0" err="1"/>
              <a:t>Ti</a:t>
            </a:r>
            <a:r>
              <a:rPr lang="en-US" dirty="0"/>
              <a:t>(III) is butene-selective, </a:t>
            </a:r>
            <a:r>
              <a:rPr lang="en-US" dirty="0" err="1"/>
              <a:t>Ti</a:t>
            </a:r>
            <a:r>
              <a:rPr lang="en-US" dirty="0"/>
              <a:t>(IV) is PE-selective</a:t>
            </a:r>
          </a:p>
          <a:p>
            <a:r>
              <a:rPr lang="en-US" dirty="0"/>
              <a:t>Anionic additives can poison </a:t>
            </a:r>
            <a:r>
              <a:rPr lang="en-US" dirty="0" err="1"/>
              <a:t>Ti</a:t>
            </a:r>
            <a:r>
              <a:rPr lang="en-US" dirty="0"/>
              <a:t>(IV) catalyst, and reduce PE</a:t>
            </a:r>
          </a:p>
          <a:p>
            <a:r>
              <a:rPr lang="en-US" dirty="0"/>
              <a:t>Multidentate alcohols can bind to </a:t>
            </a:r>
            <a:r>
              <a:rPr lang="en-US" dirty="0" err="1"/>
              <a:t>Ti</a:t>
            </a:r>
            <a:r>
              <a:rPr lang="en-US" dirty="0"/>
              <a:t>(IV) and flip catalyst selectivity to 1-butene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145E060-7994-7C5D-A2A0-D0288585F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and Deployment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4101E9-9308-4603-BA8D-C64449E4E4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2892" y="1994046"/>
            <a:ext cx="4649459" cy="2358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1764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07DA62D-F46E-6265-A74C-68B7F1FC65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4D8E639-0ABC-C879-2FA2-C5EF1B1F7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5570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1FAEA46-3109-8F81-F993-EF8558D026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866DCF7-B1AD-65B3-9A06-A31AD0ABA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backup slides</a:t>
            </a:r>
          </a:p>
        </p:txBody>
      </p:sp>
    </p:spTree>
    <p:extLst>
      <p:ext uri="{BB962C8B-B14F-4D97-AF65-F5344CB8AC3E}">
        <p14:creationId xmlns:p14="http://schemas.microsoft.com/office/powerpoint/2010/main" val="24528843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C95698-7C85-4D5E-9CC7-2DAFE255A0C0}"/>
              </a:ext>
            </a:extLst>
          </p:cNvPr>
          <p:cNvSpPr/>
          <p:nvPr/>
        </p:nvSpPr>
        <p:spPr>
          <a:xfrm>
            <a:off x="88900" y="4508500"/>
            <a:ext cx="9055100" cy="635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D49FC39-6B98-4D6C-84BC-9807E4640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Ti</a:t>
            </a:r>
            <a:r>
              <a:rPr lang="en-US" dirty="0"/>
              <a:t>(IV) vs </a:t>
            </a:r>
            <a:r>
              <a:rPr lang="en-US" dirty="0" err="1"/>
              <a:t>Ti</a:t>
            </a:r>
            <a:r>
              <a:rPr lang="en-US" dirty="0"/>
              <a:t>(III)</a:t>
            </a:r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575AF967-0D99-4165-A8E7-8E5ED83DB92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648446" y="356522"/>
          <a:ext cx="5188714" cy="26270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7861688" imgH="3980388" progId="ChemDraw.Document.6.0">
                  <p:embed/>
                </p:oleObj>
              </mc:Choice>
              <mc:Fallback>
                <p:oleObj name="CS ChemDraw Drawing" r:id="rId2" imgW="7861688" imgH="3980388" progId="ChemDraw.Document.6.0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575AF967-0D99-4165-A8E7-8E5ED83DB92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648446" y="356522"/>
                        <a:ext cx="5188714" cy="26270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7AEE0C1E-0082-4754-B128-0A9E7A7A3D60}"/>
              </a:ext>
            </a:extLst>
          </p:cNvPr>
          <p:cNvSpPr txBox="1"/>
          <p:nvPr/>
        </p:nvSpPr>
        <p:spPr>
          <a:xfrm>
            <a:off x="7176029" y="824170"/>
            <a:ext cx="11721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50000"/>
                  </a:schemeClr>
                </a:solidFill>
              </a:rPr>
              <a:t>polymerization</a:t>
            </a:r>
          </a:p>
          <a:p>
            <a:r>
              <a:rPr lang="en-US" sz="1200" dirty="0">
                <a:solidFill>
                  <a:schemeClr val="tx1">
                    <a:lumMod val="50000"/>
                  </a:schemeClr>
                </a:solidFill>
              </a:rPr>
              <a:t>catalyst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FBF5E09-B4A5-4CC5-B22F-1A464214BF50}"/>
              </a:ext>
            </a:extLst>
          </p:cNvPr>
          <p:cNvSpPr txBox="1"/>
          <p:nvPr/>
        </p:nvSpPr>
        <p:spPr>
          <a:xfrm>
            <a:off x="7367588" y="1973837"/>
            <a:ext cx="7889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50000"/>
                  </a:schemeClr>
                </a:solidFill>
              </a:rPr>
              <a:t>1-butene</a:t>
            </a:r>
          </a:p>
          <a:p>
            <a:r>
              <a:rPr lang="en-US" sz="1200" dirty="0">
                <a:solidFill>
                  <a:schemeClr val="tx1">
                    <a:lumMod val="50000"/>
                  </a:schemeClr>
                </a:solidFill>
              </a:rPr>
              <a:t>catalyst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C840EE88-DC0B-4528-850F-97C9BA59CCD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411766" y="2946046"/>
          <a:ext cx="5539694" cy="21974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" imgW="8393475" imgH="3329475" progId="ChemDraw.Document.6.0">
                  <p:embed/>
                </p:oleObj>
              </mc:Choice>
              <mc:Fallback>
                <p:oleObj name="CS ChemDraw Drawing" r:id="rId4" imgW="8393475" imgH="3329475" progId="ChemDraw.Document.6.0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C840EE88-DC0B-4528-850F-97C9BA59CCD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411766" y="2946046"/>
                        <a:ext cx="5539694" cy="219745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9977CC01-42CE-4BC6-BC74-161011F8B233}"/>
              </a:ext>
            </a:extLst>
          </p:cNvPr>
          <p:cNvSpPr txBox="1"/>
          <p:nvPr/>
        </p:nvSpPr>
        <p:spPr>
          <a:xfrm>
            <a:off x="7367587" y="3326164"/>
            <a:ext cx="7889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50000"/>
                  </a:schemeClr>
                </a:solidFill>
              </a:rPr>
              <a:t>1-butene</a:t>
            </a:r>
          </a:p>
          <a:p>
            <a:r>
              <a:rPr lang="en-US" sz="1200" dirty="0">
                <a:solidFill>
                  <a:schemeClr val="tx1">
                    <a:lumMod val="50000"/>
                  </a:schemeClr>
                </a:solidFill>
              </a:rPr>
              <a:t>catalyst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C57C50A-F235-484C-A722-DC2890ED54E9}"/>
              </a:ext>
            </a:extLst>
          </p:cNvPr>
          <p:cNvSpPr txBox="1"/>
          <p:nvPr/>
        </p:nvSpPr>
        <p:spPr>
          <a:xfrm>
            <a:off x="7176029" y="4364335"/>
            <a:ext cx="11721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50000"/>
                  </a:schemeClr>
                </a:solidFill>
              </a:rPr>
              <a:t>polymerization</a:t>
            </a:r>
          </a:p>
          <a:p>
            <a:r>
              <a:rPr lang="en-US" sz="1200" dirty="0">
                <a:solidFill>
                  <a:schemeClr val="tx1">
                    <a:lumMod val="50000"/>
                  </a:schemeClr>
                </a:solidFill>
              </a:rPr>
              <a:t>catalyst</a:t>
            </a:r>
          </a:p>
        </p:txBody>
      </p:sp>
    </p:spTree>
    <p:extLst>
      <p:ext uri="{BB962C8B-B14F-4D97-AF65-F5344CB8AC3E}">
        <p14:creationId xmlns:p14="http://schemas.microsoft.com/office/powerpoint/2010/main" val="2707551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D5E608F-2A66-4E2D-9C5C-32A612B104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8792" y="675466"/>
            <a:ext cx="3684780" cy="618166"/>
          </a:xfrm>
        </p:spPr>
        <p:txBody>
          <a:bodyPr/>
          <a:lstStyle/>
          <a:p>
            <a:pPr marL="0" indent="0">
              <a:buNone/>
            </a:pPr>
            <a:r>
              <a:rPr lang="en-US" u="sng" dirty="0">
                <a:latin typeface="Arial" panose="020B0604020202020204" pitchFamily="34" charset="0"/>
                <a:cs typeface="Arial" panose="020B0604020202020204" pitchFamily="34" charset="0"/>
              </a:rPr>
              <a:t>Aramco Americas </a:t>
            </a:r>
          </a:p>
          <a:p>
            <a:pPr marL="0" indent="0">
              <a:buNone/>
            </a:pPr>
            <a:r>
              <a:rPr lang="en-US" u="sng" dirty="0">
                <a:latin typeface="Arial" panose="020B0604020202020204" pitchFamily="34" charset="0"/>
                <a:cs typeface="Arial" panose="020B0604020202020204" pitchFamily="34" charset="0"/>
              </a:rPr>
              <a:t>Advanced Materials Team (Cambridge, MA)</a:t>
            </a:r>
          </a:p>
          <a:p>
            <a:pPr marL="0" indent="0">
              <a:buNone/>
            </a:pPr>
            <a:endParaRPr lang="en-US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2251BA4-4931-4182-9927-2908D01C6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Acknowledgements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B5227EB-7978-43B2-AFAE-19EAF202A92F}"/>
              </a:ext>
            </a:extLst>
          </p:cNvPr>
          <p:cNvSpPr/>
          <p:nvPr/>
        </p:nvSpPr>
        <p:spPr>
          <a:xfrm>
            <a:off x="3600000" y="4888800"/>
            <a:ext cx="1987200" cy="201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80B0E47-5167-4606-9905-4F9FF074DC99}"/>
              </a:ext>
            </a:extLst>
          </p:cNvPr>
          <p:cNvSpPr/>
          <p:nvPr/>
        </p:nvSpPr>
        <p:spPr>
          <a:xfrm>
            <a:off x="5026292" y="1509076"/>
            <a:ext cx="281679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>
              <a:buNone/>
            </a:pPr>
            <a:r>
              <a:rPr lang="en-US" sz="1400" u="sng" dirty="0"/>
              <a:t>Saudi Aramco Chemicals R&amp;D</a:t>
            </a:r>
          </a:p>
          <a:p>
            <a:pPr algn="l"/>
            <a:r>
              <a:rPr lang="en-US" sz="1400" dirty="0"/>
              <a:t>Wei Xu</a:t>
            </a:r>
          </a:p>
          <a:p>
            <a:pPr algn="l"/>
            <a:r>
              <a:rPr lang="en-US" sz="1400" dirty="0"/>
              <a:t>Motaz Khawaji</a:t>
            </a:r>
          </a:p>
          <a:p>
            <a:pPr algn="l"/>
            <a:r>
              <a:rPr lang="en-US" sz="1400" dirty="0"/>
              <a:t>Mohamed Elanany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A4C26FA-7274-450F-A98F-82561C8AD16A}"/>
              </a:ext>
            </a:extLst>
          </p:cNvPr>
          <p:cNvSpPr/>
          <p:nvPr/>
        </p:nvSpPr>
        <p:spPr>
          <a:xfrm>
            <a:off x="550852" y="1293632"/>
            <a:ext cx="3554216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8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Jenna C. Fromer</a:t>
            </a:r>
            <a:endParaRPr lang="en-US" sz="1400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8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Yagnaseni Ghosh</a:t>
            </a:r>
          </a:p>
          <a:p>
            <a:pPr marL="0" lvl="8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Brian Hanna</a:t>
            </a:r>
          </a:p>
          <a:p>
            <a:pPr marL="0" lvl="8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Douglas Theberge</a:t>
            </a:r>
          </a:p>
          <a:p>
            <a:pPr marL="0" lvl="8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Dana A. Wong</a:t>
            </a:r>
          </a:p>
          <a:p>
            <a:pPr marL="0" lvl="8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Atieh Abu Raqabah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AE89131-2E48-4A81-B6AD-12DD7BD493E4}"/>
              </a:ext>
            </a:extLst>
          </p:cNvPr>
          <p:cNvSpPr/>
          <p:nvPr/>
        </p:nvSpPr>
        <p:spPr>
          <a:xfrm>
            <a:off x="5026291" y="2772733"/>
            <a:ext cx="401293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>
              <a:buNone/>
            </a:pPr>
            <a:r>
              <a:rPr lang="en-US" sz="1400" u="sng" dirty="0"/>
              <a:t>King Fahd Univ. of Petroleum and Minerals</a:t>
            </a:r>
          </a:p>
          <a:p>
            <a:pPr algn="l"/>
            <a:r>
              <a:rPr lang="en-US" sz="1400" dirty="0"/>
              <a:t>E. A. Jaseer</a:t>
            </a:r>
          </a:p>
          <a:p>
            <a:pPr algn="l"/>
            <a:r>
              <a:rPr lang="en-US" sz="1400" dirty="0"/>
              <a:t>Samir Barman</a:t>
            </a:r>
          </a:p>
          <a:p>
            <a:pPr algn="l"/>
            <a:endParaRPr lang="en-US" sz="14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44D5332-1E2F-48A7-B3CA-9A6E5D26C11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3551" y="2900007"/>
            <a:ext cx="3328817" cy="1519331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113909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C669AEC-E82B-47D5-9492-3B736EC0BA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813" y="824170"/>
            <a:ext cx="8264215" cy="371123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DFT energies assume STP for all reagents, but high reagent/</a:t>
            </a:r>
            <a:r>
              <a:rPr lang="en-US" dirty="0" err="1"/>
              <a:t>Ti</a:t>
            </a:r>
            <a:r>
              <a:rPr lang="en-US" dirty="0"/>
              <a:t> ratio means that reagent coordination is enhanced and must be corrected for (</a:t>
            </a:r>
            <a:r>
              <a:rPr lang="nb-NO" dirty="0">
                <a:latin typeface="Roboto"/>
              </a:rPr>
              <a:t>Baik and coworkers,</a:t>
            </a:r>
            <a:r>
              <a:rPr lang="nb-NO" i="1" dirty="0">
                <a:latin typeface="Roboto"/>
              </a:rPr>
              <a:t> Organometallics</a:t>
            </a:r>
            <a:r>
              <a:rPr lang="nb-NO" dirty="0">
                <a:latin typeface="Roboto"/>
              </a:rPr>
              <a:t> </a:t>
            </a:r>
            <a:r>
              <a:rPr lang="nb-NO" b="1" dirty="0">
                <a:latin typeface="Roboto"/>
              </a:rPr>
              <a:t>2018</a:t>
            </a:r>
            <a:r>
              <a:rPr lang="nb-NO" dirty="0">
                <a:latin typeface="Roboto"/>
              </a:rPr>
              <a:t>, </a:t>
            </a:r>
            <a:r>
              <a:rPr lang="nb-NO" i="1" dirty="0">
                <a:latin typeface="Roboto"/>
              </a:rPr>
              <a:t>37</a:t>
            </a:r>
            <a:r>
              <a:rPr lang="nb-NO" dirty="0">
                <a:latin typeface="Roboto"/>
              </a:rPr>
              <a:t>, 3228</a:t>
            </a:r>
            <a:r>
              <a:rPr lang="en-US" dirty="0">
                <a:latin typeface="Roboto"/>
              </a:rPr>
              <a:t>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mole fraction ethylene in hexane at 50 C, 2.3 MPa = 0.25 (source: Motaz)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[ethylene] ~ 1.9 M</a:t>
            </a:r>
          </a:p>
          <a:p>
            <a:r>
              <a:rPr lang="en-US" dirty="0"/>
              <a:t>[</a:t>
            </a:r>
            <a:r>
              <a:rPr lang="en-US" dirty="0" err="1"/>
              <a:t>Ti</a:t>
            </a:r>
            <a:r>
              <a:rPr lang="en-US" dirty="0"/>
              <a:t>] = 0.001 M</a:t>
            </a:r>
          </a:p>
          <a:p>
            <a:r>
              <a:rPr lang="en-US" dirty="0" err="1"/>
              <a:t>G</a:t>
            </a:r>
            <a:r>
              <a:rPr lang="en-US" baseline="-25000" dirty="0" err="1"/>
              <a:t>corr</a:t>
            </a:r>
            <a:r>
              <a:rPr lang="en-US" dirty="0"/>
              <a:t> = RT*ln([ethylene]/[</a:t>
            </a:r>
            <a:r>
              <a:rPr lang="en-US" dirty="0" err="1"/>
              <a:t>Ti</a:t>
            </a:r>
            <a:r>
              <a:rPr lang="en-US" dirty="0"/>
              <a:t>]) = </a:t>
            </a:r>
            <a:r>
              <a:rPr lang="en-US" b="1" dirty="0"/>
              <a:t>5.298 kcal/mol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A735FD6-C56D-43D0-A706-B2B04564A6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correcting for ethylene pressure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CE81F847-4D67-444C-931C-9C159CA3812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239863" y="2902484"/>
          <a:ext cx="6327775" cy="1414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6327371" imgH="1413856" progId="ChemDraw.Document.6.0">
                  <p:embed/>
                </p:oleObj>
              </mc:Choice>
              <mc:Fallback>
                <p:oleObj name="CS ChemDraw Drawing" r:id="rId2" imgW="6327371" imgH="1413856" progId="ChemDraw.Document.6.0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CE81F847-4D67-444C-931C-9C159CA3812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239863" y="2902484"/>
                        <a:ext cx="6327775" cy="14144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380005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289DBEA-D1AE-4DA7-B978-43E3B0F1D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beta-hydride transfer (inner- vs outer-sphere transition states)</a:t>
            </a:r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9EBD515E-9BFC-4ECB-A05A-7371BA94F5B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7950" y="665163"/>
          <a:ext cx="5473700" cy="1244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5473959" imgH="1244415" progId="ChemDraw.Document.6.0">
                  <p:embed/>
                </p:oleObj>
              </mc:Choice>
              <mc:Fallback>
                <p:oleObj name="CS ChemDraw Drawing" r:id="rId2" imgW="5473959" imgH="1244415" progId="ChemDraw.Document.6.0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9EBD515E-9BFC-4ECB-A05A-7371BA94F5B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07950" y="665163"/>
                        <a:ext cx="5473700" cy="1244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E165797E-83DB-45D6-94D9-00E5C2FF924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298888" y="1808163"/>
          <a:ext cx="3230563" cy="1487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" imgW="3230258" imgH="1486939" progId="ChemDraw.Document.6.0">
                  <p:embed/>
                </p:oleObj>
              </mc:Choice>
              <mc:Fallback>
                <p:oleObj name="CS ChemDraw Drawing" r:id="rId4" imgW="3230258" imgH="1486939" progId="ChemDraw.Document.6.0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E165797E-83DB-45D6-94D9-00E5C2FF924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298888" y="1808163"/>
                        <a:ext cx="3230563" cy="1487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D6155232-04A4-4271-95A6-1AE91B10962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84551" y="2023268"/>
          <a:ext cx="4822825" cy="2544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6" imgW="4823304" imgH="2544941" progId="ChemDraw.Document.6.0">
                  <p:embed/>
                </p:oleObj>
              </mc:Choice>
              <mc:Fallback>
                <p:oleObj name="CS ChemDraw Drawing" r:id="rId6" imgW="4823304" imgH="2544941" progId="ChemDraw.Document.6.0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D6155232-04A4-4271-95A6-1AE91B10962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884551" y="2023268"/>
                        <a:ext cx="4822825" cy="25447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DF1776BD-45CF-4913-A06B-5FCB033BDE4F}"/>
              </a:ext>
            </a:extLst>
          </p:cNvPr>
          <p:cNvSpPr txBox="1"/>
          <p:nvPr/>
        </p:nvSpPr>
        <p:spPr>
          <a:xfrm>
            <a:off x="5541105" y="1223664"/>
            <a:ext cx="357341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outer-sphere BHT </a:t>
            </a:r>
          </a:p>
          <a:p>
            <a:r>
              <a:rPr lang="en-US" dirty="0"/>
              <a:t>(proposed for </a:t>
            </a:r>
            <a:r>
              <a:rPr lang="en-US" dirty="0" err="1"/>
              <a:t>Alphabutol</a:t>
            </a:r>
            <a:r>
              <a:rPr lang="en-US" dirty="0"/>
              <a:t>:</a:t>
            </a:r>
          </a:p>
          <a:p>
            <a:r>
              <a:rPr lang="en-US" dirty="0"/>
              <a:t>McGuinness and coworkers, </a:t>
            </a:r>
            <a:r>
              <a:rPr lang="en-US" i="1" dirty="0"/>
              <a:t>ACS Catalysis</a:t>
            </a:r>
            <a:r>
              <a:rPr lang="en-US" dirty="0"/>
              <a:t>, </a:t>
            </a:r>
            <a:r>
              <a:rPr lang="en-US" b="1" dirty="0"/>
              <a:t>2013</a:t>
            </a:r>
            <a:r>
              <a:rPr lang="en-US" dirty="0"/>
              <a:t>, </a:t>
            </a:r>
            <a:r>
              <a:rPr lang="en-US" i="1" dirty="0"/>
              <a:t>3</a:t>
            </a:r>
            <a:r>
              <a:rPr lang="en-US" dirty="0"/>
              <a:t>, 3006 )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C7DB88-F2B8-4BCB-8BBF-E39048917504}"/>
              </a:ext>
            </a:extLst>
          </p:cNvPr>
          <p:cNvSpPr txBox="1"/>
          <p:nvPr/>
        </p:nvSpPr>
        <p:spPr>
          <a:xfrm>
            <a:off x="5726089" y="2410197"/>
            <a:ext cx="306045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inner-sphere BHT</a:t>
            </a:r>
          </a:p>
          <a:p>
            <a:r>
              <a:rPr lang="en-US" dirty="0"/>
              <a:t>(proposed for other transition metals: </a:t>
            </a:r>
          </a:p>
          <a:p>
            <a:r>
              <a:rPr lang="en-US" dirty="0" err="1"/>
              <a:t>Ess</a:t>
            </a:r>
            <a:r>
              <a:rPr lang="en-US" dirty="0"/>
              <a:t> and coworkers, </a:t>
            </a:r>
            <a:r>
              <a:rPr lang="en-US" i="1" dirty="0"/>
              <a:t>Dalton Trans</a:t>
            </a:r>
            <a:r>
              <a:rPr lang="en-US" dirty="0"/>
              <a:t>., </a:t>
            </a:r>
            <a:r>
              <a:rPr lang="en-US" b="1" dirty="0"/>
              <a:t>2020</a:t>
            </a:r>
            <a:r>
              <a:rPr lang="en-US" dirty="0"/>
              <a:t>, </a:t>
            </a:r>
            <a:r>
              <a:rPr lang="en-US" i="1" dirty="0"/>
              <a:t>49</a:t>
            </a:r>
            <a:r>
              <a:rPr lang="en-US" dirty="0"/>
              <a:t>, 7747)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083732-F2AE-484A-83AB-605259B23FD7}"/>
              </a:ext>
            </a:extLst>
          </p:cNvPr>
          <p:cNvSpPr txBox="1"/>
          <p:nvPr/>
        </p:nvSpPr>
        <p:spPr>
          <a:xfrm>
            <a:off x="6688051" y="3919836"/>
            <a:ext cx="127951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conventional BHE</a:t>
            </a:r>
          </a:p>
        </p:txBody>
      </p:sp>
    </p:spTree>
    <p:extLst>
      <p:ext uri="{BB962C8B-B14F-4D97-AF65-F5344CB8AC3E}">
        <p14:creationId xmlns:p14="http://schemas.microsoft.com/office/powerpoint/2010/main" val="937017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C41B9C8-2644-F298-95BE-7A69DBA181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u="sng" dirty="0"/>
              <a:t>XTB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GFN2-xTB and CREST</a:t>
            </a:r>
            <a:endParaRPr lang="en-US" u="sng" dirty="0"/>
          </a:p>
          <a:p>
            <a:pPr marL="0" indent="0">
              <a:buNone/>
            </a:pPr>
            <a:endParaRPr lang="en-US" u="sng" dirty="0"/>
          </a:p>
          <a:p>
            <a:pPr marL="0" indent="0">
              <a:buNone/>
            </a:pPr>
            <a:r>
              <a:rPr lang="en-US" u="sng" dirty="0"/>
              <a:t>DFT (</a:t>
            </a:r>
            <a:r>
              <a:rPr lang="en-US" u="sng" dirty="0" err="1"/>
              <a:t>NWChem</a:t>
            </a:r>
            <a:r>
              <a:rPr lang="en-US" u="sng" dirty="0"/>
              <a:t>)</a:t>
            </a:r>
          </a:p>
          <a:p>
            <a:pPr marL="0" indent="0">
              <a:buNone/>
            </a:pPr>
            <a:r>
              <a:rPr lang="en-US" dirty="0"/>
              <a:t>Adapted from </a:t>
            </a:r>
            <a:r>
              <a:rPr lang="en-US" dirty="0" err="1"/>
              <a:t>Ehm</a:t>
            </a:r>
            <a:r>
              <a:rPr lang="en-US" dirty="0"/>
              <a:t>, C.; </a:t>
            </a:r>
            <a:r>
              <a:rPr lang="en-US" dirty="0" err="1"/>
              <a:t>Antinucci</a:t>
            </a:r>
            <a:r>
              <a:rPr lang="en-US" dirty="0"/>
              <a:t>, G.; </a:t>
            </a:r>
            <a:r>
              <a:rPr lang="en-US" dirty="0" err="1"/>
              <a:t>Budzelaar</a:t>
            </a:r>
            <a:r>
              <a:rPr lang="en-US" dirty="0"/>
              <a:t>, P. H. M.; </a:t>
            </a:r>
            <a:r>
              <a:rPr lang="en-US" dirty="0" err="1"/>
              <a:t>Busico</a:t>
            </a:r>
            <a:r>
              <a:rPr lang="en-US" dirty="0"/>
              <a:t>, V. </a:t>
            </a:r>
            <a:r>
              <a:rPr lang="en-US" i="1" dirty="0"/>
              <a:t>J. </a:t>
            </a:r>
            <a:r>
              <a:rPr lang="en-US" i="1" dirty="0" err="1"/>
              <a:t>Organomet</a:t>
            </a:r>
            <a:r>
              <a:rPr lang="en-US" i="1" dirty="0"/>
              <a:t>. Chem.</a:t>
            </a:r>
            <a:r>
              <a:rPr lang="en-US" dirty="0"/>
              <a:t> </a:t>
            </a:r>
            <a:r>
              <a:rPr lang="en-US" b="1" dirty="0"/>
              <a:t>2014</a:t>
            </a:r>
            <a:r>
              <a:rPr lang="en-US" dirty="0"/>
              <a:t>, </a:t>
            </a:r>
            <a:r>
              <a:rPr lang="en-US" i="1" dirty="0"/>
              <a:t>772</a:t>
            </a:r>
            <a:r>
              <a:rPr lang="en-US" dirty="0"/>
              <a:t>,</a:t>
            </a:r>
            <a:r>
              <a:rPr lang="en-US" i="1" dirty="0"/>
              <a:t> </a:t>
            </a:r>
            <a:r>
              <a:rPr lang="en-US" dirty="0"/>
              <a:t>161. (In order of decreasing accuracy: M06-2X &gt; B3LYP-D3 &gt; M06)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Geometry optimization and frequency calculations: B3LYP-D3/def2-SVP</a:t>
            </a:r>
          </a:p>
          <a:p>
            <a:r>
              <a:rPr lang="en-US" dirty="0"/>
              <a:t>Single-point energy: B3LYP-D2/def2-TZVP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5DDDA82-F7E3-B703-23A6-37722B9687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Computational Method (XTBDFT)</a:t>
            </a:r>
          </a:p>
        </p:txBody>
      </p:sp>
    </p:spTree>
    <p:extLst>
      <p:ext uri="{BB962C8B-B14F-4D97-AF65-F5344CB8AC3E}">
        <p14:creationId xmlns:p14="http://schemas.microsoft.com/office/powerpoint/2010/main" val="10821943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855A84D1-80C6-4373-B31B-A070B1466DD6}"/>
              </a:ext>
            </a:extLst>
          </p:cNvPr>
          <p:cNvSpPr/>
          <p:nvPr/>
        </p:nvSpPr>
        <p:spPr>
          <a:xfrm>
            <a:off x="78059" y="4549698"/>
            <a:ext cx="8892904" cy="59380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2B536E-974E-4E00-ACA3-63A0B514F6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992" y="1094446"/>
            <a:ext cx="7481416" cy="4037243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123E731-E7BD-4B39-9D0A-D35EBDB81F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814" y="626531"/>
            <a:ext cx="8254374" cy="1437857"/>
          </a:xfrm>
        </p:spPr>
        <p:txBody>
          <a:bodyPr/>
          <a:lstStyle/>
          <a:p>
            <a:pPr marL="0" indent="0">
              <a:buNone/>
            </a:pPr>
            <a:r>
              <a:rPr lang="en-US" sz="1100" dirty="0">
                <a:solidFill>
                  <a:schemeClr val="tx1">
                    <a:lumMod val="50000"/>
                  </a:schemeClr>
                </a:solidFill>
              </a:rPr>
              <a:t>Re-evaluate key stationary points from McGuinness’s study on </a:t>
            </a:r>
            <a:r>
              <a:rPr lang="en-US" sz="1100" dirty="0" err="1">
                <a:solidFill>
                  <a:schemeClr val="tx1">
                    <a:lumMod val="50000"/>
                  </a:schemeClr>
                </a:solidFill>
              </a:rPr>
              <a:t>Ti</a:t>
            </a:r>
            <a:r>
              <a:rPr lang="en-US" sz="1100" dirty="0">
                <a:solidFill>
                  <a:schemeClr val="tx1">
                    <a:lumMod val="50000"/>
                  </a:schemeClr>
                </a:solidFill>
              </a:rPr>
              <a:t>(III) polymerization catalysts</a:t>
            </a:r>
          </a:p>
          <a:p>
            <a:pPr marL="0" indent="0">
              <a:buNone/>
            </a:pPr>
            <a:r>
              <a:rPr lang="en-US" sz="1100" dirty="0">
                <a:solidFill>
                  <a:schemeClr val="tx1">
                    <a:lumMod val="50000"/>
                  </a:schemeClr>
                </a:solidFill>
              </a:rPr>
              <a:t>Our computational method (   )predicts chain termination barrier is -2.6 kcal/mol vs chain growth!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8A8B58E-50ED-43E2-9DA6-07795A5C0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Ti</a:t>
            </a:r>
            <a:r>
              <a:rPr lang="en-US" dirty="0"/>
              <a:t>(III) simulations</a:t>
            </a:r>
            <a:br>
              <a:rPr lang="en-US" dirty="0"/>
            </a:br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B4DB382-F2B8-4F11-8E59-39F87169F515}"/>
              </a:ext>
            </a:extLst>
          </p:cNvPr>
          <p:cNvCxnSpPr>
            <a:cxnSpLocks/>
          </p:cNvCxnSpPr>
          <p:nvPr/>
        </p:nvCxnSpPr>
        <p:spPr>
          <a:xfrm flipH="1">
            <a:off x="6774612" y="2571750"/>
            <a:ext cx="174626" cy="79762"/>
          </a:xfrm>
          <a:prstGeom prst="line">
            <a:avLst/>
          </a:prstGeom>
          <a:ln w="12700" cmpd="sng">
            <a:solidFill>
              <a:schemeClr val="tx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0E32E0EC-1C8D-4962-A659-E91ECB1D6948}"/>
              </a:ext>
            </a:extLst>
          </p:cNvPr>
          <p:cNvSpPr txBox="1"/>
          <p:nvPr/>
        </p:nvSpPr>
        <p:spPr>
          <a:xfrm>
            <a:off x="2013150" y="2873986"/>
            <a:ext cx="5741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</a:t>
            </a:r>
            <a:r>
              <a:rPr lang="en-US" baseline="-25000" dirty="0"/>
              <a:t>2</a:t>
            </a:r>
            <a:r>
              <a:rPr lang="en-US" dirty="0"/>
              <a:t>Ti-Et</a:t>
            </a:r>
          </a:p>
          <a:p>
            <a:r>
              <a:rPr lang="en-US" dirty="0"/>
              <a:t>-23.0</a:t>
            </a:r>
          </a:p>
        </p:txBody>
      </p:sp>
      <p:graphicFrame>
        <p:nvGraphicFramePr>
          <p:cNvPr id="20" name="Object 19">
            <a:extLst>
              <a:ext uri="{FF2B5EF4-FFF2-40B4-BE49-F238E27FC236}">
                <a16:creationId xmlns:a16="http://schemas.microsoft.com/office/drawing/2014/main" id="{E96FD1C8-55E6-409E-A1A7-EAECCA0FEF7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952750" y="1688186"/>
          <a:ext cx="552450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3" imgW="552584" imgH="488543" progId="ChemDraw.Document.6.0">
                  <p:embed/>
                </p:oleObj>
              </mc:Choice>
              <mc:Fallback>
                <p:oleObj name="CS ChemDraw Drawing" r:id="rId3" imgW="552584" imgH="488543" progId="ChemDraw.Document.6.0">
                  <p:embed/>
                  <p:pic>
                    <p:nvPicPr>
                      <p:cNvPr id="20" name="Object 19">
                        <a:extLst>
                          <a:ext uri="{FF2B5EF4-FFF2-40B4-BE49-F238E27FC236}">
                            <a16:creationId xmlns:a16="http://schemas.microsoft.com/office/drawing/2014/main" id="{E96FD1C8-55E6-409E-A1A7-EAECCA0FEF7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952750" y="1688186"/>
                        <a:ext cx="552450" cy="488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Rectangle 20">
            <a:extLst>
              <a:ext uri="{FF2B5EF4-FFF2-40B4-BE49-F238E27FC236}">
                <a16:creationId xmlns:a16="http://schemas.microsoft.com/office/drawing/2014/main" id="{0A8350C2-5C1C-418C-961F-DB7F5E86E1C0}"/>
              </a:ext>
            </a:extLst>
          </p:cNvPr>
          <p:cNvSpPr/>
          <p:nvPr/>
        </p:nvSpPr>
        <p:spPr>
          <a:xfrm>
            <a:off x="3103827" y="2153057"/>
            <a:ext cx="4042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-1.0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B364D48-A331-4474-A471-D5179A606A81}"/>
              </a:ext>
            </a:extLst>
          </p:cNvPr>
          <p:cNvSpPr txBox="1"/>
          <p:nvPr/>
        </p:nvSpPr>
        <p:spPr>
          <a:xfrm>
            <a:off x="4913919" y="4075458"/>
            <a:ext cx="6094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</a:t>
            </a:r>
            <a:r>
              <a:rPr lang="en-US" baseline="-25000" dirty="0"/>
              <a:t>2</a:t>
            </a:r>
            <a:r>
              <a:rPr lang="en-US" dirty="0"/>
              <a:t>Ti-Bu</a:t>
            </a:r>
          </a:p>
          <a:p>
            <a:r>
              <a:rPr lang="en-US" dirty="0"/>
              <a:t>-23.0</a:t>
            </a:r>
          </a:p>
        </p:txBody>
      </p:sp>
      <p:graphicFrame>
        <p:nvGraphicFramePr>
          <p:cNvPr id="24" name="Object 23">
            <a:extLst>
              <a:ext uri="{FF2B5EF4-FFF2-40B4-BE49-F238E27FC236}">
                <a16:creationId xmlns:a16="http://schemas.microsoft.com/office/drawing/2014/main" id="{40524A29-6E1D-40AB-926F-DD2DAD92889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195175" y="2731273"/>
          <a:ext cx="579437" cy="763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5" imgW="580196" imgH="763102" progId="ChemDraw.Document.6.0">
                  <p:embed/>
                </p:oleObj>
              </mc:Choice>
              <mc:Fallback>
                <p:oleObj name="CS ChemDraw Drawing" r:id="rId5" imgW="580196" imgH="763102" progId="ChemDraw.Document.6.0">
                  <p:embed/>
                  <p:pic>
                    <p:nvPicPr>
                      <p:cNvPr id="24" name="Object 23">
                        <a:extLst>
                          <a:ext uri="{FF2B5EF4-FFF2-40B4-BE49-F238E27FC236}">
                            <a16:creationId xmlns:a16="http://schemas.microsoft.com/office/drawing/2014/main" id="{40524A29-6E1D-40AB-926F-DD2DAD928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195175" y="2731273"/>
                        <a:ext cx="579437" cy="763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25">
            <a:extLst>
              <a:ext uri="{FF2B5EF4-FFF2-40B4-BE49-F238E27FC236}">
                <a16:creationId xmlns:a16="http://schemas.microsoft.com/office/drawing/2014/main" id="{3C1E434E-4914-478B-8C04-7699CFA1262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160249" y="2079244"/>
          <a:ext cx="823913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7" imgW="824036" imgH="355923" progId="ChemDraw.Document.6.0">
                  <p:embed/>
                </p:oleObj>
              </mc:Choice>
              <mc:Fallback>
                <p:oleObj name="CS ChemDraw Drawing" r:id="rId7" imgW="824036" imgH="355923" progId="ChemDraw.Document.6.0">
                  <p:embed/>
                  <p:pic>
                    <p:nvPicPr>
                      <p:cNvPr id="26" name="Object 25">
                        <a:extLst>
                          <a:ext uri="{FF2B5EF4-FFF2-40B4-BE49-F238E27FC236}">
                            <a16:creationId xmlns:a16="http://schemas.microsoft.com/office/drawing/2014/main" id="{3C1E434E-4914-478B-8C04-7699CFA1262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160249" y="2079244"/>
                        <a:ext cx="823913" cy="355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26">
            <a:extLst>
              <a:ext uri="{FF2B5EF4-FFF2-40B4-BE49-F238E27FC236}">
                <a16:creationId xmlns:a16="http://schemas.microsoft.com/office/drawing/2014/main" id="{EE6D4F7F-8CFA-474B-AD1D-5590FDB14D6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195175" y="954214"/>
          <a:ext cx="754063" cy="525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9" imgW="753752" imgH="525461" progId="ChemDraw.Document.6.0">
                  <p:embed/>
                </p:oleObj>
              </mc:Choice>
              <mc:Fallback>
                <p:oleObj name="CS ChemDraw Drawing" r:id="rId9" imgW="753752" imgH="525461" progId="ChemDraw.Document.6.0">
                  <p:embed/>
                  <p:pic>
                    <p:nvPicPr>
                      <p:cNvPr id="27" name="Object 26">
                        <a:extLst>
                          <a:ext uri="{FF2B5EF4-FFF2-40B4-BE49-F238E27FC236}">
                            <a16:creationId xmlns:a16="http://schemas.microsoft.com/office/drawing/2014/main" id="{EE6D4F7F-8CFA-474B-AD1D-5590FDB14D6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195175" y="954214"/>
                        <a:ext cx="754063" cy="5254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ADF3060-48C6-4438-BFED-67BB097A07A9}"/>
              </a:ext>
            </a:extLst>
          </p:cNvPr>
          <p:cNvCxnSpPr>
            <a:cxnSpLocks/>
          </p:cNvCxnSpPr>
          <p:nvPr/>
        </p:nvCxnSpPr>
        <p:spPr>
          <a:xfrm flipH="1" flipV="1">
            <a:off x="6774612" y="2557454"/>
            <a:ext cx="174626" cy="147666"/>
          </a:xfrm>
          <a:prstGeom prst="line">
            <a:avLst/>
          </a:prstGeom>
          <a:ln w="12700" cmpd="sng">
            <a:solidFill>
              <a:schemeClr val="tx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5CB6FD3-7F5E-4D63-9686-3AA4D50A11D0}"/>
              </a:ext>
            </a:extLst>
          </p:cNvPr>
          <p:cNvCxnSpPr>
            <a:cxnSpLocks/>
          </p:cNvCxnSpPr>
          <p:nvPr/>
        </p:nvCxnSpPr>
        <p:spPr>
          <a:xfrm flipH="1" flipV="1">
            <a:off x="6770917" y="1505830"/>
            <a:ext cx="174626" cy="375175"/>
          </a:xfrm>
          <a:prstGeom prst="line">
            <a:avLst/>
          </a:prstGeom>
          <a:ln w="12700" cmpd="sng">
            <a:solidFill>
              <a:schemeClr val="tx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1B00094-AB18-449A-BFFB-1111A34B82B9}"/>
              </a:ext>
            </a:extLst>
          </p:cNvPr>
          <p:cNvCxnSpPr>
            <a:cxnSpLocks/>
          </p:cNvCxnSpPr>
          <p:nvPr/>
        </p:nvCxnSpPr>
        <p:spPr>
          <a:xfrm flipH="1" flipV="1">
            <a:off x="7046791" y="2568185"/>
            <a:ext cx="350959" cy="1070365"/>
          </a:xfrm>
          <a:prstGeom prst="line">
            <a:avLst/>
          </a:prstGeom>
          <a:ln w="12700" cmpd="sng">
            <a:solidFill>
              <a:schemeClr val="tx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DAEBBB93-E28F-4FD6-907B-180EB28F1086}"/>
              </a:ext>
            </a:extLst>
          </p:cNvPr>
          <p:cNvCxnSpPr>
            <a:cxnSpLocks/>
          </p:cNvCxnSpPr>
          <p:nvPr/>
        </p:nvCxnSpPr>
        <p:spPr>
          <a:xfrm flipH="1" flipV="1">
            <a:off x="7052285" y="2735367"/>
            <a:ext cx="345465" cy="338674"/>
          </a:xfrm>
          <a:prstGeom prst="line">
            <a:avLst/>
          </a:prstGeom>
          <a:ln w="12700" cmpd="sng">
            <a:solidFill>
              <a:schemeClr val="tx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6E7F50F9-985C-4879-9AF0-134473F70950}"/>
              </a:ext>
            </a:extLst>
          </p:cNvPr>
          <p:cNvCxnSpPr>
            <a:cxnSpLocks/>
          </p:cNvCxnSpPr>
          <p:nvPr/>
        </p:nvCxnSpPr>
        <p:spPr>
          <a:xfrm flipH="1" flipV="1">
            <a:off x="7026227" y="1864824"/>
            <a:ext cx="371523" cy="599365"/>
          </a:xfrm>
          <a:prstGeom prst="line">
            <a:avLst/>
          </a:prstGeom>
          <a:ln w="12700" cmpd="sng">
            <a:solidFill>
              <a:schemeClr val="tx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5A0DBAF-169C-4847-9DE5-C46D4B99204A}"/>
              </a:ext>
            </a:extLst>
          </p:cNvPr>
          <p:cNvCxnSpPr/>
          <p:nvPr/>
        </p:nvCxnSpPr>
        <p:spPr>
          <a:xfrm flipV="1">
            <a:off x="1590675" y="1505830"/>
            <a:ext cx="0" cy="2569628"/>
          </a:xfrm>
          <a:prstGeom prst="straightConnector1">
            <a:avLst/>
          </a:prstGeom>
          <a:ln w="12700" cmpd="sng">
            <a:solidFill>
              <a:schemeClr val="tx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F7EBC743-4053-44C7-BF4B-4E8721797978}"/>
              </a:ext>
            </a:extLst>
          </p:cNvPr>
          <p:cNvSpPr txBox="1"/>
          <p:nvPr/>
        </p:nvSpPr>
        <p:spPr>
          <a:xfrm rot="16200000">
            <a:off x="657522" y="2607919"/>
            <a:ext cx="14302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1600" dirty="0"/>
              <a:t>Δ</a:t>
            </a:r>
            <a:r>
              <a:rPr lang="en-US" sz="1600" dirty="0"/>
              <a:t>G (kcal/mol)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8C0EE47-2FFC-498C-9428-06CDBB8192CF}"/>
              </a:ext>
            </a:extLst>
          </p:cNvPr>
          <p:cNvSpPr/>
          <p:nvPr/>
        </p:nvSpPr>
        <p:spPr>
          <a:xfrm>
            <a:off x="143785" y="4604962"/>
            <a:ext cx="485489" cy="71266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47F9636-E544-4853-B3ED-D06E15974806}"/>
              </a:ext>
            </a:extLst>
          </p:cNvPr>
          <p:cNvSpPr/>
          <p:nvPr/>
        </p:nvSpPr>
        <p:spPr>
          <a:xfrm>
            <a:off x="311294" y="4731492"/>
            <a:ext cx="141220" cy="141037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Isosceles Triangle 42">
            <a:extLst>
              <a:ext uri="{FF2B5EF4-FFF2-40B4-BE49-F238E27FC236}">
                <a16:creationId xmlns:a16="http://schemas.microsoft.com/office/drawing/2014/main" id="{F1BC56A3-A87B-4415-A3E6-78318EB3053D}"/>
              </a:ext>
            </a:extLst>
          </p:cNvPr>
          <p:cNvSpPr/>
          <p:nvPr/>
        </p:nvSpPr>
        <p:spPr>
          <a:xfrm>
            <a:off x="311294" y="4912764"/>
            <a:ext cx="110490" cy="95250"/>
          </a:xfrm>
          <a:prstGeom prst="triangle">
            <a:avLst/>
          </a:prstGeom>
          <a:solidFill>
            <a:schemeClr val="tx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8E89E46-C024-4D8A-9612-CE057ED9EBEF}"/>
              </a:ext>
            </a:extLst>
          </p:cNvPr>
          <p:cNvSpPr txBox="1"/>
          <p:nvPr/>
        </p:nvSpPr>
        <p:spPr>
          <a:xfrm>
            <a:off x="549227" y="4519986"/>
            <a:ext cx="460414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M06/(def2-QZVP,SDD-Ti and 6-311+G**)//B3LYP-noD/(SSD-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</a:rPr>
              <a:t>Ti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 and 6-31G(d))</a:t>
            </a:r>
          </a:p>
          <a:p>
            <a:pPr algn="l"/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B3LYP-D3/def2-TZVP//B3LYP-D3/def2-SVP</a:t>
            </a:r>
          </a:p>
          <a:p>
            <a:pPr algn="l"/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M06/def2-QZVPP,SDD-Ti and 6-311++G**)//B3LYP-D3/def2-SVP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7216894-A62B-41A2-BCA5-06D0A162EFD0}"/>
              </a:ext>
            </a:extLst>
          </p:cNvPr>
          <p:cNvSpPr/>
          <p:nvPr/>
        </p:nvSpPr>
        <p:spPr>
          <a:xfrm>
            <a:off x="2229722" y="911179"/>
            <a:ext cx="141052" cy="141037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2588EA67-52D8-480F-B1DF-49B96B5D501C}"/>
              </a:ext>
            </a:extLst>
          </p:cNvPr>
          <p:cNvSpPr/>
          <p:nvPr/>
        </p:nvSpPr>
        <p:spPr>
          <a:xfrm>
            <a:off x="5970818" y="1398796"/>
            <a:ext cx="36099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6.2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339D542E-1370-42FA-92BB-F38C43B4F6CF}"/>
              </a:ext>
            </a:extLst>
          </p:cNvPr>
          <p:cNvSpPr/>
          <p:nvPr/>
        </p:nvSpPr>
        <p:spPr>
          <a:xfrm>
            <a:off x="5901812" y="2412227"/>
            <a:ext cx="47481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-10.5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0C235F16-150A-4F30-87C9-75D69B41910C}"/>
              </a:ext>
            </a:extLst>
          </p:cNvPr>
          <p:cNvSpPr/>
          <p:nvPr/>
        </p:nvSpPr>
        <p:spPr>
          <a:xfrm>
            <a:off x="5901812" y="2550727"/>
            <a:ext cx="47481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-12.5</a:t>
            </a:r>
          </a:p>
        </p:txBody>
      </p:sp>
    </p:spTree>
    <p:extLst>
      <p:ext uri="{BB962C8B-B14F-4D97-AF65-F5344CB8AC3E}">
        <p14:creationId xmlns:p14="http://schemas.microsoft.com/office/powerpoint/2010/main" val="22197684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97" r="7456" b="40208"/>
          <a:stretch/>
        </p:blipFill>
        <p:spPr>
          <a:xfrm>
            <a:off x="-1" y="2028115"/>
            <a:ext cx="9144001" cy="3115385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A3E0"/>
                </a:solidFill>
              </a:rPr>
              <a:t>Boston </a:t>
            </a:r>
            <a:r>
              <a:rPr lang="en-US" dirty="0">
                <a:solidFill>
                  <a:srgbClr val="84BD00"/>
                </a:solidFill>
              </a:rPr>
              <a:t>Downstream Research Center</a:t>
            </a:r>
          </a:p>
        </p:txBody>
      </p:sp>
      <p:sp>
        <p:nvSpPr>
          <p:cNvPr id="4" name="Rectangle 3"/>
          <p:cNvSpPr/>
          <p:nvPr/>
        </p:nvSpPr>
        <p:spPr>
          <a:xfrm>
            <a:off x="528586" y="1216268"/>
            <a:ext cx="5303087" cy="3712160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D515479-1B5B-FF59-A674-66B0DA5BDC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376"/>
          <a:stretch/>
        </p:blipFill>
        <p:spPr bwMode="auto">
          <a:xfrm>
            <a:off x="5118496" y="933986"/>
            <a:ext cx="3982831" cy="2138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12FA38E7-15F9-E703-D142-A4FA3FC4B8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4813" y="1216268"/>
            <a:ext cx="4295548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spcBef>
                <a:spcPts val="600"/>
              </a:spcBef>
              <a:buFont typeface="Arial" pitchFamily="34" charset="0"/>
              <a:buChar char="•"/>
              <a:defRPr sz="1600">
                <a:solidFill>
                  <a:schemeClr val="tx1"/>
                </a:solidFill>
                <a:latin typeface="Trebuchet MS" pitchFamily="34" charset="0"/>
              </a:defRPr>
            </a:lvl1pPr>
            <a:lvl2pPr marL="742950" indent="-285750" eaLnBrk="0" hangingPunct="0">
              <a:spcBef>
                <a:spcPts val="600"/>
              </a:spcBef>
              <a:buFont typeface="Lucida Grande"/>
              <a:buChar char="-"/>
              <a:defRPr sz="1600">
                <a:solidFill>
                  <a:schemeClr val="tx1"/>
                </a:solidFill>
                <a:latin typeface="Trebuchet MS" pitchFamily="34" charset="0"/>
              </a:defRPr>
            </a:lvl2pPr>
            <a:lvl3pPr marL="1143000" indent="-228600" eaLnBrk="0" hangingPunct="0">
              <a:spcBef>
                <a:spcPts val="600"/>
              </a:spcBef>
              <a:buFont typeface="Arial" pitchFamily="34" charset="0"/>
              <a:buChar char="•"/>
              <a:defRPr sz="1600">
                <a:solidFill>
                  <a:schemeClr val="tx1"/>
                </a:solidFill>
                <a:latin typeface="Trebuchet MS" pitchFamily="34" charset="0"/>
              </a:defRPr>
            </a:lvl3pPr>
            <a:lvl4pPr marL="1600200" indent="-228600" eaLnBrk="0" hangingPunct="0">
              <a:spcBef>
                <a:spcPts val="600"/>
              </a:spcBef>
              <a:buFont typeface="Lucida Grande"/>
              <a:buChar char="-"/>
              <a:defRPr sz="1600">
                <a:solidFill>
                  <a:schemeClr val="tx1"/>
                </a:solidFill>
                <a:latin typeface="Trebuchet MS" pitchFamily="34" charset="0"/>
              </a:defRPr>
            </a:lvl4pPr>
            <a:lvl5pPr marL="2057400" indent="-228600" eaLnBrk="0" hangingPunct="0">
              <a:spcBef>
                <a:spcPts val="600"/>
              </a:spcBef>
              <a:buFont typeface="Arial" pitchFamily="34" charset="0"/>
              <a:buChar char="•"/>
              <a:defRPr sz="1600">
                <a:solidFill>
                  <a:schemeClr val="tx1"/>
                </a:solidFill>
                <a:latin typeface="Trebuchet MS" pitchFamily="34" charset="0"/>
              </a:defRPr>
            </a:lvl5pPr>
            <a:lvl6pPr marL="2514600" indent="-228600" eaLnBrk="0" fontAlgn="base" hangingPunct="0"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600">
                <a:solidFill>
                  <a:schemeClr val="tx1"/>
                </a:solidFill>
                <a:latin typeface="Trebuchet MS" pitchFamily="34" charset="0"/>
              </a:defRPr>
            </a:lvl6pPr>
            <a:lvl7pPr marL="2971800" indent="-228600" eaLnBrk="0" fontAlgn="base" hangingPunct="0"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600">
                <a:solidFill>
                  <a:schemeClr val="tx1"/>
                </a:solidFill>
                <a:latin typeface="Trebuchet MS" pitchFamily="34" charset="0"/>
              </a:defRPr>
            </a:lvl7pPr>
            <a:lvl8pPr marL="3429000" indent="-228600" eaLnBrk="0" fontAlgn="base" hangingPunct="0"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600">
                <a:solidFill>
                  <a:schemeClr val="tx1"/>
                </a:solidFill>
                <a:latin typeface="Trebuchet MS" pitchFamily="34" charset="0"/>
              </a:defRPr>
            </a:lvl8pPr>
            <a:lvl9pPr marL="3886200" indent="-228600" eaLnBrk="0" fontAlgn="base" hangingPunct="0"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600">
                <a:solidFill>
                  <a:schemeClr val="tx1"/>
                </a:solidFill>
                <a:latin typeface="Trebuchet MS" pitchFamily="34" charset="0"/>
              </a:defRPr>
            </a:lvl9pPr>
          </a:lstStyle>
          <a:p>
            <a:pPr algn="l" eaLnBrk="1" hangingPunct="1">
              <a:spcBef>
                <a:spcPct val="0"/>
              </a:spcBef>
              <a:buFontTx/>
              <a:buNone/>
            </a:pPr>
            <a:r>
              <a:rPr lang="en-US" altLang="en-US" sz="2000" dirty="0">
                <a:solidFill>
                  <a:srgbClr val="00A3E0"/>
                </a:solidFill>
              </a:rPr>
              <a:t>Mission: </a:t>
            </a:r>
            <a:r>
              <a:rPr lang="en-US" altLang="en-US" sz="2000" dirty="0">
                <a:solidFill>
                  <a:srgbClr val="808080"/>
                </a:solidFill>
              </a:rPr>
              <a:t>accelerate downstream innovations through development and optimization of advanced materials</a:t>
            </a:r>
          </a:p>
        </p:txBody>
      </p:sp>
    </p:spTree>
    <p:extLst>
      <p:ext uri="{BB962C8B-B14F-4D97-AF65-F5344CB8AC3E}">
        <p14:creationId xmlns:p14="http://schemas.microsoft.com/office/powerpoint/2010/main" val="21148900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4"/>
          <p:cNvSpPr>
            <a:spLocks noGrp="1"/>
          </p:cNvSpPr>
          <p:nvPr>
            <p:ph type="title"/>
          </p:nvPr>
        </p:nvSpPr>
        <p:spPr>
          <a:xfrm>
            <a:off x="444813" y="206004"/>
            <a:ext cx="8264215" cy="618166"/>
          </a:xfrm>
        </p:spPr>
        <p:txBody>
          <a:bodyPr/>
          <a:lstStyle/>
          <a:p>
            <a:r>
              <a:rPr lang="en-US" dirty="0">
                <a:solidFill>
                  <a:srgbClr val="00A3E0"/>
                </a:solidFill>
              </a:rPr>
              <a:t>Boston </a:t>
            </a:r>
            <a:r>
              <a:rPr lang="en-US" dirty="0">
                <a:solidFill>
                  <a:srgbClr val="84BD00"/>
                </a:solidFill>
              </a:rPr>
              <a:t>Downstream Research Center</a:t>
            </a:r>
            <a:endParaRPr lang="en-US" dirty="0">
              <a:solidFill>
                <a:schemeClr val="bg2"/>
              </a:solidFill>
            </a:endParaRPr>
          </a:p>
        </p:txBody>
      </p:sp>
      <p:pic>
        <p:nvPicPr>
          <p:cNvPr id="8" name="Picture 6" descr="C:\_LOCAL 170921\AMT Icons - new colors + pop-outs-05.png"/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00200" y="843981"/>
            <a:ext cx="5943600" cy="3697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3730559" y="824170"/>
            <a:ext cx="4397927" cy="3717229"/>
          </a:xfrm>
          <a:prstGeom prst="rect">
            <a:avLst/>
          </a:prstGeom>
          <a:solidFill>
            <a:srgbClr val="FFFFFF">
              <a:alpha val="9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3827982" y="913296"/>
            <a:ext cx="3855720" cy="3589394"/>
            <a:chOff x="4442460" y="990226"/>
            <a:chExt cx="3855720" cy="3589394"/>
          </a:xfrm>
        </p:grpSpPr>
        <p:sp>
          <p:nvSpPr>
            <p:cNvPr id="6" name="Rounded Rectangle 5"/>
            <p:cNvSpPr/>
            <p:nvPr/>
          </p:nvSpPr>
          <p:spPr>
            <a:xfrm>
              <a:off x="4442460" y="990226"/>
              <a:ext cx="3855720" cy="3589394"/>
            </a:xfrm>
            <a:prstGeom prst="roundRect">
              <a:avLst/>
            </a:prstGeom>
            <a:solidFill>
              <a:schemeClr val="bg1"/>
            </a:solidFill>
            <a:ln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aphicFrame>
          <p:nvGraphicFramePr>
            <p:cNvPr id="7" name="Object 6"/>
            <p:cNvGraphicFramePr>
              <a:graphicFrameLocks noChangeAspect="1"/>
            </p:cNvGraphicFramePr>
            <p:nvPr/>
          </p:nvGraphicFramePr>
          <p:xfrm>
            <a:off x="4525963" y="998488"/>
            <a:ext cx="3649662" cy="35702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S ChemDraw Drawing" r:id="rId3" imgW="3896420" imgH="3811208" progId="ChemDraw.Document.6.0">
                    <p:embed/>
                  </p:oleObj>
                </mc:Choice>
                <mc:Fallback>
                  <p:oleObj name="CS ChemDraw Drawing" r:id="rId3" imgW="3896420" imgH="3811208" progId="ChemDraw.Document.6.0">
                    <p:embed/>
                    <p:pic>
                      <p:nvPicPr>
                        <p:cNvPr id="7" name="Object 6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4525963" y="998488"/>
                          <a:ext cx="3649662" cy="357028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6820F9ED-9549-474A-83A1-ECEDDEF68CCF}"/>
              </a:ext>
            </a:extLst>
          </p:cNvPr>
          <p:cNvSpPr/>
          <p:nvPr/>
        </p:nvSpPr>
        <p:spPr>
          <a:xfrm>
            <a:off x="3600000" y="4888800"/>
            <a:ext cx="1987200" cy="201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918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/>
          <p:cNvSpPr txBox="1">
            <a:spLocks/>
          </p:cNvSpPr>
          <p:nvPr/>
        </p:nvSpPr>
        <p:spPr>
          <a:xfrm>
            <a:off x="444813" y="206004"/>
            <a:ext cx="8264215" cy="618166"/>
          </a:xfrm>
          <a:prstGeom prst="rect">
            <a:avLst/>
          </a:prstGeom>
        </p:spPr>
        <p:txBody>
          <a:bodyPr/>
          <a:lstStyle>
            <a:lvl1pPr algn="l" defTabSz="396720" rtl="0" eaLnBrk="1" latinLnBrk="0" hangingPunct="1">
              <a:spcBef>
                <a:spcPct val="0"/>
              </a:spcBef>
              <a:buNone/>
              <a:defRPr sz="21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dirty="0"/>
              <a:t>1-butene for LLDPE</a:t>
            </a:r>
          </a:p>
        </p:txBody>
      </p:sp>
      <p:graphicFrame>
        <p:nvGraphicFramePr>
          <p:cNvPr id="14" name="Object 13"/>
          <p:cNvGraphicFramePr>
            <a:graphicFrameLocks noChangeAspect="1"/>
          </p:cNvGraphicFramePr>
          <p:nvPr/>
        </p:nvGraphicFramePr>
        <p:xfrm>
          <a:off x="281994" y="2034596"/>
          <a:ext cx="430212" cy="277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228421" imgH="147316" progId="ChemDraw.Document.6.0">
                  <p:embed/>
                </p:oleObj>
              </mc:Choice>
              <mc:Fallback>
                <p:oleObj name="CS ChemDraw Drawing" r:id="rId2" imgW="228421" imgH="147316" progId="ChemDraw.Document.6.0">
                  <p:embed/>
                  <p:pic>
                    <p:nvPicPr>
                      <p:cNvPr id="14" name="Object 13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81994" y="2034596"/>
                        <a:ext cx="430212" cy="2778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481609" y="3070991"/>
            <a:ext cx="10795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+mn-lt"/>
              </a:rPr>
              <a:t>1-butene</a:t>
            </a:r>
          </a:p>
        </p:txBody>
      </p:sp>
      <p:pic>
        <p:nvPicPr>
          <p:cNvPr id="20" name="Picture 6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076679" y="1683211"/>
            <a:ext cx="1017328" cy="10088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-61629" y="2223210"/>
            <a:ext cx="10795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+mn-lt"/>
              </a:rPr>
              <a:t>ethylene</a:t>
            </a:r>
          </a:p>
        </p:txBody>
      </p:sp>
      <p:cxnSp>
        <p:nvCxnSpPr>
          <p:cNvPr id="25" name="Straight Arrow Connector 24"/>
          <p:cNvCxnSpPr/>
          <p:nvPr/>
        </p:nvCxnSpPr>
        <p:spPr>
          <a:xfrm flipV="1">
            <a:off x="1319499" y="2468050"/>
            <a:ext cx="683919" cy="334650"/>
          </a:xfrm>
          <a:prstGeom prst="straightConnector1">
            <a:avLst/>
          </a:prstGeom>
          <a:ln w="12700" cmpd="sng">
            <a:solidFill>
              <a:schemeClr val="accent6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753005" y="2177094"/>
            <a:ext cx="1250413" cy="0"/>
          </a:xfrm>
          <a:prstGeom prst="straightConnector1">
            <a:avLst/>
          </a:prstGeom>
          <a:ln w="15875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1451764" y="1291905"/>
            <a:ext cx="22561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+mn-lt"/>
              </a:rPr>
              <a:t>polyethylene plant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1" y="3357555"/>
            <a:ext cx="193115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2"/>
                </a:solidFill>
                <a:latin typeface="+mn-lt"/>
              </a:rPr>
              <a:t>polymer processability and ductility improve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3284731" y="1461182"/>
            <a:ext cx="2145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2"/>
                </a:solidFill>
                <a:latin typeface="+mn-lt"/>
              </a:rPr>
              <a:t>LLDPE</a:t>
            </a:r>
          </a:p>
        </p:txBody>
      </p:sp>
      <p:cxnSp>
        <p:nvCxnSpPr>
          <p:cNvPr id="29" name="Straight Arrow Connector 28"/>
          <p:cNvCxnSpPr/>
          <p:nvPr/>
        </p:nvCxnSpPr>
        <p:spPr>
          <a:xfrm flipV="1">
            <a:off x="3112112" y="2177094"/>
            <a:ext cx="316888" cy="3885"/>
          </a:xfrm>
          <a:prstGeom prst="straightConnector1">
            <a:avLst/>
          </a:prstGeom>
          <a:ln w="15875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33" name="Object 32"/>
          <p:cNvGraphicFramePr>
            <a:graphicFrameLocks noChangeAspect="1"/>
          </p:cNvGraphicFramePr>
          <p:nvPr/>
        </p:nvGraphicFramePr>
        <p:xfrm>
          <a:off x="3663712" y="1855262"/>
          <a:ext cx="1573213" cy="576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5" imgW="837783" imgH="307454" progId="ChemDraw.Document.6.0">
                  <p:embed/>
                </p:oleObj>
              </mc:Choice>
              <mc:Fallback>
                <p:oleObj name="CS ChemDraw Drawing" r:id="rId5" imgW="837783" imgH="307454" progId="ChemDraw.Document.6.0">
                  <p:embed/>
                  <p:pic>
                    <p:nvPicPr>
                      <p:cNvPr id="33" name="Object 32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663712" y="1855262"/>
                        <a:ext cx="1573213" cy="5762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ct 33"/>
          <p:cNvGraphicFramePr>
            <a:graphicFrameLocks noChangeAspect="1"/>
          </p:cNvGraphicFramePr>
          <p:nvPr/>
        </p:nvGraphicFramePr>
        <p:xfrm>
          <a:off x="3663712" y="1855262"/>
          <a:ext cx="1573213" cy="909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7" imgW="837783" imgH="483913" progId="ChemDraw.Document.6.0">
                  <p:embed/>
                </p:oleObj>
              </mc:Choice>
              <mc:Fallback>
                <p:oleObj name="CS ChemDraw Drawing" r:id="rId7" imgW="837783" imgH="483913" progId="ChemDraw.Document.6.0">
                  <p:embed/>
                  <p:pic>
                    <p:nvPicPr>
                      <p:cNvPr id="34" name="Object 33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663712" y="1855262"/>
                        <a:ext cx="1573213" cy="9096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Rectangle 35">
            <a:extLst>
              <a:ext uri="{FF2B5EF4-FFF2-40B4-BE49-F238E27FC236}">
                <a16:creationId xmlns:a16="http://schemas.microsoft.com/office/drawing/2014/main" id="{A74969F0-DDA2-4F45-B6CE-20E9A5814E90}"/>
              </a:ext>
            </a:extLst>
          </p:cNvPr>
          <p:cNvSpPr/>
          <p:nvPr/>
        </p:nvSpPr>
        <p:spPr>
          <a:xfrm>
            <a:off x="3600000" y="4888800"/>
            <a:ext cx="1987200" cy="201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CD74FF7E-CA52-2F80-294D-3580BE31584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61470402"/>
              </p:ext>
            </p:extLst>
          </p:nvPr>
        </p:nvGraphicFramePr>
        <p:xfrm>
          <a:off x="581837" y="2819586"/>
          <a:ext cx="979275" cy="3193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9" imgW="520670" imgH="170255" progId="ChemDraw.Document.6.0">
                  <p:embed/>
                </p:oleObj>
              </mc:Choice>
              <mc:Fallback>
                <p:oleObj name="CS ChemDraw Drawing" r:id="rId9" imgW="520670" imgH="170255" progId="ChemDraw.Document.6.0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81837" y="2819586"/>
                        <a:ext cx="979275" cy="3193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4" name="Group 43">
            <a:extLst>
              <a:ext uri="{FF2B5EF4-FFF2-40B4-BE49-F238E27FC236}">
                <a16:creationId xmlns:a16="http://schemas.microsoft.com/office/drawing/2014/main" id="{8B0BFAFF-328D-C42C-CE16-345F6813A777}"/>
              </a:ext>
            </a:extLst>
          </p:cNvPr>
          <p:cNvGrpSpPr/>
          <p:nvPr/>
        </p:nvGrpSpPr>
        <p:grpSpPr>
          <a:xfrm>
            <a:off x="7418060" y="912164"/>
            <a:ext cx="1394934" cy="1352994"/>
            <a:chOff x="7418060" y="912164"/>
            <a:chExt cx="1394934" cy="1352994"/>
          </a:xfrm>
        </p:grpSpPr>
        <p:pic>
          <p:nvPicPr>
            <p:cNvPr id="19" name="Picture 10" descr="https://encrypted-tbn0.gstatic.com/images?q=tbn%3AANd9GcSr7JQTJTy4KoJM7RJG74Da3vPHvo9zfdZMQsX6rs25xUc6SBB3q6w_b9YnEGTk8wEGAVXXnPA&amp;usqp=CAc">
              <a:extLst>
                <a:ext uri="{FF2B5EF4-FFF2-40B4-BE49-F238E27FC236}">
                  <a16:creationId xmlns:a16="http://schemas.microsoft.com/office/drawing/2014/main" id="{C3AB0DBF-682B-7D40-DB0F-00B76CF682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85717" y="1308878"/>
              <a:ext cx="956280" cy="9562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3CF1A47-A4DC-7390-1360-18EEE5CA82DA}"/>
                </a:ext>
              </a:extLst>
            </p:cNvPr>
            <p:cNvSpPr txBox="1"/>
            <p:nvPr/>
          </p:nvSpPr>
          <p:spPr>
            <a:xfrm>
              <a:off x="7418060" y="912164"/>
              <a:ext cx="139493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flexible and food-safe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FC5C3FBF-6B06-6A04-390E-57AC2F03CD1A}"/>
              </a:ext>
            </a:extLst>
          </p:cNvPr>
          <p:cNvGrpSpPr/>
          <p:nvPr/>
        </p:nvGrpSpPr>
        <p:grpSpPr>
          <a:xfrm>
            <a:off x="7189637" y="2564494"/>
            <a:ext cx="1851790" cy="1335870"/>
            <a:chOff x="7189637" y="2564494"/>
            <a:chExt cx="1851790" cy="1335870"/>
          </a:xfrm>
        </p:grpSpPr>
        <p:pic>
          <p:nvPicPr>
            <p:cNvPr id="24" name="Picture 12" descr="http://www.blspolymers.com/images/img-pe-compound-ftc.png">
              <a:extLst>
                <a:ext uri="{FF2B5EF4-FFF2-40B4-BE49-F238E27FC236}">
                  <a16:creationId xmlns:a16="http://schemas.microsoft.com/office/drawing/2014/main" id="{FFF3061F-A7CA-704B-E74B-DBAFCC4AF8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18060" y="2564494"/>
              <a:ext cx="1335870" cy="13358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6DAE078F-5C93-6220-BF92-68B2CF629954}"/>
                </a:ext>
              </a:extLst>
            </p:cNvPr>
            <p:cNvSpPr txBox="1"/>
            <p:nvPr/>
          </p:nvSpPr>
          <p:spPr>
            <a:xfrm>
              <a:off x="7189637" y="2579006"/>
              <a:ext cx="185179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electrical and chemical safety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1E93AF4F-975E-B7AF-9E33-3FABA224B4EC}"/>
              </a:ext>
            </a:extLst>
          </p:cNvPr>
          <p:cNvGrpSpPr/>
          <p:nvPr/>
        </p:nvGrpSpPr>
        <p:grpSpPr>
          <a:xfrm>
            <a:off x="5850693" y="2579692"/>
            <a:ext cx="1338943" cy="1453434"/>
            <a:chOff x="5850693" y="2579692"/>
            <a:chExt cx="1338943" cy="1453434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7097742-228A-6523-0FBA-94DE42B1EDA7}"/>
                </a:ext>
              </a:extLst>
            </p:cNvPr>
            <p:cNvSpPr txBox="1"/>
            <p:nvPr/>
          </p:nvSpPr>
          <p:spPr>
            <a:xfrm>
              <a:off x="6038356" y="2579692"/>
              <a:ext cx="80823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stretchable</a:t>
              </a:r>
            </a:p>
          </p:txBody>
        </p:sp>
        <p:pic>
          <p:nvPicPr>
            <p:cNvPr id="18" name="Picture 20" descr="https://encrypted-tbn0.gstatic.com/images?q=tbn%3AANd9GcTF64ylcdfN1roNYmYw-wDGPzWiciVxBK1uFQ1kERgJAMvEm0U9WmcNuChJmRkr4oCWG350HaGp&amp;usqp=CAc">
              <a:extLst>
                <a:ext uri="{FF2B5EF4-FFF2-40B4-BE49-F238E27FC236}">
                  <a16:creationId xmlns:a16="http://schemas.microsoft.com/office/drawing/2014/main" id="{0BA5387F-2D59-38E5-A7F1-8736E94FFFF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50693" y="2789822"/>
              <a:ext cx="1338943" cy="12433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64C9E5CA-8DBE-E1B3-3838-1541126850EB}"/>
              </a:ext>
            </a:extLst>
          </p:cNvPr>
          <p:cNvGrpSpPr/>
          <p:nvPr/>
        </p:nvGrpSpPr>
        <p:grpSpPr>
          <a:xfrm>
            <a:off x="5720905" y="908044"/>
            <a:ext cx="1567034" cy="1170787"/>
            <a:chOff x="5720905" y="908044"/>
            <a:chExt cx="1567034" cy="117078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E60E6DF-B8DA-AB3F-4F29-7057C7F26219}"/>
                </a:ext>
              </a:extLst>
            </p:cNvPr>
            <p:cNvSpPr txBox="1"/>
            <p:nvPr/>
          </p:nvSpPr>
          <p:spPr>
            <a:xfrm>
              <a:off x="6253391" y="908044"/>
              <a:ext cx="50206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tough</a:t>
              </a: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797B4B4E-849B-B6BB-E2F9-C65E94BABC0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clrChange>
                <a:clrFrom>
                  <a:srgbClr val="F5F5F5"/>
                </a:clrFrom>
                <a:clrTo>
                  <a:srgbClr val="F5F5F5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5720905" y="1393122"/>
              <a:ext cx="1567034" cy="68570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14107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5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39" grpId="0"/>
      <p:bldP spid="4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2212F322-466D-4C55-B83E-C3C13731AC19}"/>
              </a:ext>
            </a:extLst>
          </p:cNvPr>
          <p:cNvSpPr txBox="1">
            <a:spLocks/>
          </p:cNvSpPr>
          <p:nvPr/>
        </p:nvSpPr>
        <p:spPr>
          <a:xfrm>
            <a:off x="444813" y="206004"/>
            <a:ext cx="8264215" cy="618166"/>
          </a:xfrm>
          <a:prstGeom prst="rect">
            <a:avLst/>
          </a:prstGeom>
        </p:spPr>
        <p:txBody>
          <a:bodyPr/>
          <a:lstStyle>
            <a:lvl1pPr algn="l" defTabSz="396720" rtl="0" eaLnBrk="1" latinLnBrk="0" hangingPunct="1">
              <a:spcBef>
                <a:spcPct val="0"/>
              </a:spcBef>
              <a:buNone/>
              <a:defRPr sz="21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dirty="0"/>
              <a:t>Selective ethylene dimerization (and unavoidable polymerization)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91B87CD-A4EE-427B-94DE-79C244DBCBD3}"/>
              </a:ext>
            </a:extLst>
          </p:cNvPr>
          <p:cNvSpPr/>
          <p:nvPr/>
        </p:nvSpPr>
        <p:spPr>
          <a:xfrm>
            <a:off x="3566798" y="4721467"/>
            <a:ext cx="2246569" cy="3214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Confidential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598B0B7-3ACA-4385-9DA7-A661E7FB87D6}"/>
              </a:ext>
            </a:extLst>
          </p:cNvPr>
          <p:cNvSpPr/>
          <p:nvPr/>
        </p:nvSpPr>
        <p:spPr>
          <a:xfrm>
            <a:off x="3600000" y="4742288"/>
            <a:ext cx="1987200" cy="201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905D687F-79A9-3E47-32AE-CBDADEFA77E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20203980"/>
              </p:ext>
            </p:extLst>
          </p:nvPr>
        </p:nvGraphicFramePr>
        <p:xfrm>
          <a:off x="928359" y="787483"/>
          <a:ext cx="3836710" cy="5261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3" imgW="3172430" imgH="435495" progId="ChemDraw.Document.6.0">
                  <p:embed/>
                </p:oleObj>
              </mc:Choice>
              <mc:Fallback>
                <p:oleObj name="CS ChemDraw Drawing" r:id="rId3" imgW="3172430" imgH="435495" progId="ChemDraw.Document.6.0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2212FBB8-6A35-E353-D00F-7B1C59BD0A0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28359" y="787483"/>
                        <a:ext cx="3836710" cy="5261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>
            <a:extLst>
              <a:ext uri="{FF2B5EF4-FFF2-40B4-BE49-F238E27FC236}">
                <a16:creationId xmlns:a16="http://schemas.microsoft.com/office/drawing/2014/main" id="{073AE63E-7EB9-AC51-EFC3-625D9523964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68987122"/>
              </p:ext>
            </p:extLst>
          </p:nvPr>
        </p:nvGraphicFramePr>
        <p:xfrm>
          <a:off x="4972287" y="1666079"/>
          <a:ext cx="841080" cy="5684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5" imgW="696020" imgH="469188" progId="ChemDraw.Document.6.0">
                  <p:embed/>
                </p:oleObj>
              </mc:Choice>
              <mc:Fallback>
                <p:oleObj name="CS ChemDraw Drawing" r:id="rId5" imgW="696020" imgH="469188" progId="ChemDraw.Document.6.0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FF13F555-BD2D-2443-A975-64D022F7757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972287" y="1666079"/>
                        <a:ext cx="841080" cy="56840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2" name="Group 41">
            <a:extLst>
              <a:ext uri="{FF2B5EF4-FFF2-40B4-BE49-F238E27FC236}">
                <a16:creationId xmlns:a16="http://schemas.microsoft.com/office/drawing/2014/main" id="{D5B64051-0E54-30CD-2BE0-8A8184EEA7E8}"/>
              </a:ext>
            </a:extLst>
          </p:cNvPr>
          <p:cNvGrpSpPr/>
          <p:nvPr/>
        </p:nvGrpSpPr>
        <p:grpSpPr>
          <a:xfrm>
            <a:off x="1158792" y="736979"/>
            <a:ext cx="3691010" cy="1342480"/>
            <a:chOff x="1158792" y="736979"/>
            <a:chExt cx="3691010" cy="1342480"/>
          </a:xfrm>
        </p:grpSpPr>
        <p:graphicFrame>
          <p:nvGraphicFramePr>
            <p:cNvPr id="8" name="Object 7">
              <a:extLst>
                <a:ext uri="{FF2B5EF4-FFF2-40B4-BE49-F238E27FC236}">
                  <a16:creationId xmlns:a16="http://schemas.microsoft.com/office/drawing/2014/main" id="{40321802-1EF8-A77A-013E-70B81B332F76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84698083"/>
                </p:ext>
              </p:extLst>
            </p:nvPr>
          </p:nvGraphicFramePr>
          <p:xfrm>
            <a:off x="1158792" y="1370878"/>
            <a:ext cx="3606277" cy="70858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S ChemDraw Drawing" r:id="rId7" imgW="2982020" imgH="586395" progId="ChemDraw.Document.6.0">
                    <p:embed/>
                  </p:oleObj>
                </mc:Choice>
                <mc:Fallback>
                  <p:oleObj name="CS ChemDraw Drawing" r:id="rId7" imgW="2982020" imgH="586395" progId="ChemDraw.Document.6.0">
                    <p:embed/>
                    <p:pic>
                      <p:nvPicPr>
                        <p:cNvPr id="5" name="Object 4">
                          <a:extLst>
                            <a:ext uri="{FF2B5EF4-FFF2-40B4-BE49-F238E27FC236}">
                              <a16:creationId xmlns:a16="http://schemas.microsoft.com/office/drawing/2014/main" id="{BA15F8E4-2617-527E-D764-831E5C430AF5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1158792" y="1370878"/>
                          <a:ext cx="3606277" cy="708581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F0566C8B-B9DA-41CC-FAE6-3A36AB5413ED}"/>
                </a:ext>
              </a:extLst>
            </p:cNvPr>
            <p:cNvSpPr/>
            <p:nvPr/>
          </p:nvSpPr>
          <p:spPr>
            <a:xfrm>
              <a:off x="1337480" y="736979"/>
              <a:ext cx="3512322" cy="572260"/>
            </a:xfrm>
            <a:prstGeom prst="rect">
              <a:avLst/>
            </a:prstGeom>
            <a:solidFill>
              <a:srgbClr val="FFFFFF">
                <a:alpha val="89804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1A02E377-1B1E-E6A3-7FA2-AA395382056D}"/>
              </a:ext>
            </a:extLst>
          </p:cNvPr>
          <p:cNvGrpSpPr/>
          <p:nvPr/>
        </p:nvGrpSpPr>
        <p:grpSpPr>
          <a:xfrm>
            <a:off x="626243" y="2331421"/>
            <a:ext cx="3462494" cy="2305995"/>
            <a:chOff x="626243" y="2331421"/>
            <a:chExt cx="3462494" cy="2305995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33FA9906-060F-3721-CCFA-933BB54B4A8B}"/>
                </a:ext>
              </a:extLst>
            </p:cNvPr>
            <p:cNvGrpSpPr/>
            <p:nvPr/>
          </p:nvGrpSpPr>
          <p:grpSpPr>
            <a:xfrm>
              <a:off x="626243" y="2331421"/>
              <a:ext cx="3462494" cy="2069243"/>
              <a:chOff x="365666" y="2505766"/>
              <a:chExt cx="3462494" cy="2069243"/>
            </a:xfrm>
          </p:grpSpPr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889EC54E-241B-1483-AD9A-B3D58E09577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/>
              <a:srcRect t="13146"/>
              <a:stretch/>
            </p:blipFill>
            <p:spPr>
              <a:xfrm>
                <a:off x="420370" y="2505766"/>
                <a:ext cx="3319118" cy="2069243"/>
              </a:xfrm>
              <a:prstGeom prst="rect">
                <a:avLst/>
              </a:prstGeom>
            </p:spPr>
          </p:pic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3B30D2F-1512-213F-370B-5BBD56C478B9}"/>
                  </a:ext>
                </a:extLst>
              </p:cNvPr>
              <p:cNvSpPr txBox="1"/>
              <p:nvPr/>
            </p:nvSpPr>
            <p:spPr>
              <a:xfrm>
                <a:off x="1775563" y="4246445"/>
                <a:ext cx="962123" cy="21544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800" dirty="0">
                    <a:solidFill>
                      <a:schemeClr val="tx1">
                        <a:lumMod val="50000"/>
                      </a:schemeClr>
                    </a:solidFill>
                  </a:rPr>
                  <a:t>Al / </a:t>
                </a:r>
                <a:r>
                  <a:rPr lang="en-US" sz="800" dirty="0" err="1">
                    <a:solidFill>
                      <a:schemeClr val="tx1">
                        <a:lumMod val="50000"/>
                      </a:schemeClr>
                    </a:solidFill>
                  </a:rPr>
                  <a:t>Ti</a:t>
                </a:r>
                <a:r>
                  <a:rPr lang="en-US" sz="800" dirty="0">
                    <a:solidFill>
                      <a:schemeClr val="tx1">
                        <a:lumMod val="50000"/>
                      </a:schemeClr>
                    </a:solidFill>
                  </a:rPr>
                  <a:t> molar ratio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58A065D-F333-A422-A357-9BA6BCC181C2}"/>
                  </a:ext>
                </a:extLst>
              </p:cNvPr>
              <p:cNvSpPr txBox="1"/>
              <p:nvPr/>
            </p:nvSpPr>
            <p:spPr>
              <a:xfrm rot="16200000">
                <a:off x="-190554" y="3134852"/>
                <a:ext cx="1327884" cy="21544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800" dirty="0">
                    <a:solidFill>
                      <a:schemeClr val="tx1">
                        <a:lumMod val="50000"/>
                      </a:schemeClr>
                    </a:solidFill>
                  </a:rPr>
                  <a:t>1-butene (kg / g-</a:t>
                </a:r>
                <a:r>
                  <a:rPr lang="en-US" sz="800" dirty="0" err="1">
                    <a:solidFill>
                      <a:schemeClr val="tx1">
                        <a:lumMod val="50000"/>
                      </a:schemeClr>
                    </a:solidFill>
                  </a:rPr>
                  <a:t>Ti</a:t>
                </a:r>
                <a:r>
                  <a:rPr lang="en-US" sz="800" dirty="0">
                    <a:solidFill>
                      <a:schemeClr val="tx1">
                        <a:lumMod val="50000"/>
                      </a:schemeClr>
                    </a:solidFill>
                  </a:rPr>
                  <a:t> / h)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35E6C89-1E4E-03F9-9552-9BE8928490E6}"/>
                  </a:ext>
                </a:extLst>
              </p:cNvPr>
              <p:cNvSpPr txBox="1"/>
              <p:nvPr/>
            </p:nvSpPr>
            <p:spPr>
              <a:xfrm rot="5400000">
                <a:off x="3056496" y="3134852"/>
                <a:ext cx="1327884" cy="21544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800" dirty="0">
                    <a:solidFill>
                      <a:schemeClr val="tx1">
                        <a:lumMod val="50000"/>
                      </a:schemeClr>
                    </a:solidFill>
                  </a:rPr>
                  <a:t>polymer (</a:t>
                </a:r>
                <a:r>
                  <a:rPr lang="en-US" sz="800" dirty="0" err="1">
                    <a:solidFill>
                      <a:schemeClr val="tx1">
                        <a:lumMod val="50000"/>
                      </a:schemeClr>
                    </a:solidFill>
                  </a:rPr>
                  <a:t>wt</a:t>
                </a:r>
                <a:r>
                  <a:rPr lang="en-US" sz="800" dirty="0">
                    <a:solidFill>
                      <a:schemeClr val="tx1">
                        <a:lumMod val="50000"/>
                      </a:schemeClr>
                    </a:solidFill>
                  </a:rPr>
                  <a:t>%)</a:t>
                </a:r>
              </a:p>
            </p:txBody>
          </p:sp>
        </p:grp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EF6F93C6-6ECC-E107-B048-F02EBBE2FDA3}"/>
                </a:ext>
              </a:extLst>
            </p:cNvPr>
            <p:cNvSpPr/>
            <p:nvPr/>
          </p:nvSpPr>
          <p:spPr>
            <a:xfrm>
              <a:off x="889298" y="4391195"/>
              <a:ext cx="2852063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r>
                <a:rPr lang="en-US" dirty="0"/>
                <a:t>Al-</a:t>
              </a:r>
              <a:r>
                <a:rPr lang="en-US" dirty="0" err="1"/>
                <a:t>Sa’doun</a:t>
              </a:r>
              <a:r>
                <a:rPr lang="en-US" dirty="0"/>
                <a:t> A. W., </a:t>
              </a:r>
              <a:r>
                <a:rPr lang="en-US" i="1" dirty="0"/>
                <a:t>Appl. </a:t>
              </a:r>
              <a:r>
                <a:rPr lang="en-US" i="1" dirty="0" err="1"/>
                <a:t>Catal</a:t>
              </a:r>
              <a:r>
                <a:rPr lang="en-US" i="1" dirty="0"/>
                <a:t>. A</a:t>
              </a:r>
              <a:r>
                <a:rPr lang="en-US" dirty="0"/>
                <a:t>, </a:t>
              </a:r>
              <a:r>
                <a:rPr lang="en-US" b="1" dirty="0"/>
                <a:t>1993</a:t>
              </a:r>
              <a:r>
                <a:rPr lang="en-US" dirty="0"/>
                <a:t>, </a:t>
              </a:r>
              <a:r>
                <a:rPr lang="en-US" i="1" dirty="0"/>
                <a:t>105</a:t>
              </a:r>
              <a:r>
                <a:rPr lang="en-US" dirty="0"/>
                <a:t>, 1</a:t>
              </a:r>
            </a:p>
          </p:txBody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43A7C359-6151-61D5-9E89-60F7FF14095D}"/>
              </a:ext>
            </a:extLst>
          </p:cNvPr>
          <p:cNvSpPr/>
          <p:nvPr/>
        </p:nvSpPr>
        <p:spPr>
          <a:xfrm>
            <a:off x="896391" y="2277282"/>
            <a:ext cx="532444" cy="1740473"/>
          </a:xfrm>
          <a:prstGeom prst="rect">
            <a:avLst/>
          </a:prstGeom>
          <a:solidFill>
            <a:srgbClr val="84BD00">
              <a:alpha val="50196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E1FC2905-320B-D118-8A74-37A25BF9A42A}"/>
              </a:ext>
            </a:extLst>
          </p:cNvPr>
          <p:cNvSpPr/>
          <p:nvPr/>
        </p:nvSpPr>
        <p:spPr>
          <a:xfrm>
            <a:off x="1428834" y="2270867"/>
            <a:ext cx="2108579" cy="1740473"/>
          </a:xfrm>
          <a:prstGeom prst="rect">
            <a:avLst/>
          </a:prstGeom>
          <a:solidFill>
            <a:schemeClr val="tx2">
              <a:alpha val="50196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4A4033D-6CF8-7386-E96D-2749A55BEF12}"/>
              </a:ext>
            </a:extLst>
          </p:cNvPr>
          <p:cNvSpPr/>
          <p:nvPr/>
        </p:nvSpPr>
        <p:spPr>
          <a:xfrm>
            <a:off x="3537413" y="2264452"/>
            <a:ext cx="260856" cy="1740473"/>
          </a:xfrm>
          <a:prstGeom prst="rect">
            <a:avLst/>
          </a:prstGeom>
          <a:solidFill>
            <a:schemeClr val="accent3">
              <a:alpha val="50196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B28BD77-8930-307E-EE7F-3B1E2CE47813}"/>
              </a:ext>
            </a:extLst>
          </p:cNvPr>
          <p:cNvSpPr txBox="1"/>
          <p:nvPr/>
        </p:nvSpPr>
        <p:spPr>
          <a:xfrm>
            <a:off x="4476517" y="2292028"/>
            <a:ext cx="358503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dirty="0"/>
              <a:t>Depending on Al/</a:t>
            </a:r>
            <a:r>
              <a:rPr lang="en-US" sz="1400" dirty="0" err="1"/>
              <a:t>Ti</a:t>
            </a:r>
            <a:r>
              <a:rPr lang="en-US" sz="1400" dirty="0"/>
              <a:t> ratio, various species:</a:t>
            </a:r>
          </a:p>
          <a:p>
            <a:pPr algn="l"/>
            <a:r>
              <a:rPr lang="en-US" sz="1400" dirty="0">
                <a:solidFill>
                  <a:schemeClr val="bg2"/>
                </a:solidFill>
              </a:rPr>
              <a:t>	Al/</a:t>
            </a:r>
            <a:r>
              <a:rPr lang="en-US" sz="1400" dirty="0" err="1">
                <a:solidFill>
                  <a:schemeClr val="bg2"/>
                </a:solidFill>
              </a:rPr>
              <a:t>Ti</a:t>
            </a:r>
            <a:r>
              <a:rPr lang="en-US" sz="1400" dirty="0">
                <a:solidFill>
                  <a:schemeClr val="bg2"/>
                </a:solidFill>
              </a:rPr>
              <a:t> &lt; 2:   </a:t>
            </a:r>
            <a:r>
              <a:rPr lang="en-US" sz="1400" dirty="0" err="1">
                <a:solidFill>
                  <a:schemeClr val="bg2"/>
                </a:solidFill>
              </a:rPr>
              <a:t>Ti</a:t>
            </a:r>
            <a:r>
              <a:rPr lang="en-US" sz="1400" dirty="0">
                <a:solidFill>
                  <a:schemeClr val="bg2"/>
                </a:solidFill>
              </a:rPr>
              <a:t>(IV) only</a:t>
            </a:r>
          </a:p>
          <a:p>
            <a:pPr algn="l"/>
            <a:r>
              <a:rPr lang="en-US" sz="1400" dirty="0">
                <a:solidFill>
                  <a:schemeClr val="tx2"/>
                </a:solidFill>
              </a:rPr>
              <a:t>      	Al/</a:t>
            </a:r>
            <a:r>
              <a:rPr lang="en-US" sz="1400" dirty="0" err="1">
                <a:solidFill>
                  <a:schemeClr val="tx2"/>
                </a:solidFill>
              </a:rPr>
              <a:t>Ti</a:t>
            </a:r>
            <a:r>
              <a:rPr lang="en-US" sz="1400" dirty="0">
                <a:solidFill>
                  <a:schemeClr val="tx2"/>
                </a:solidFill>
              </a:rPr>
              <a:t> &gt; 2:   </a:t>
            </a:r>
            <a:r>
              <a:rPr lang="en-US" sz="1400" dirty="0" err="1">
                <a:solidFill>
                  <a:schemeClr val="tx2"/>
                </a:solidFill>
              </a:rPr>
              <a:t>Ti</a:t>
            </a:r>
            <a:r>
              <a:rPr lang="en-US" sz="1400" dirty="0">
                <a:solidFill>
                  <a:schemeClr val="tx2"/>
                </a:solidFill>
              </a:rPr>
              <a:t>(III) observed</a:t>
            </a:r>
          </a:p>
          <a:p>
            <a:pPr algn="l"/>
            <a:r>
              <a:rPr lang="en-US" sz="1400" dirty="0">
                <a:solidFill>
                  <a:schemeClr val="accent3"/>
                </a:solidFill>
              </a:rPr>
              <a:t>	Al/</a:t>
            </a:r>
            <a:r>
              <a:rPr lang="en-US" sz="1400" dirty="0" err="1">
                <a:solidFill>
                  <a:schemeClr val="accent3"/>
                </a:solidFill>
              </a:rPr>
              <a:t>Ti</a:t>
            </a:r>
            <a:r>
              <a:rPr lang="en-US" sz="1400" dirty="0">
                <a:solidFill>
                  <a:schemeClr val="accent3"/>
                </a:solidFill>
              </a:rPr>
              <a:t> &gt; 10: </a:t>
            </a:r>
            <a:r>
              <a:rPr lang="en-US" sz="1400" dirty="0" err="1">
                <a:solidFill>
                  <a:schemeClr val="accent3"/>
                </a:solidFill>
              </a:rPr>
              <a:t>Ti</a:t>
            </a:r>
            <a:r>
              <a:rPr lang="en-US" sz="1400" dirty="0">
                <a:solidFill>
                  <a:schemeClr val="accent3"/>
                </a:solidFill>
              </a:rPr>
              <a:t>(II) observed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4BF91C7-62C5-0E25-6478-96C76CCB9928}"/>
              </a:ext>
            </a:extLst>
          </p:cNvPr>
          <p:cNvSpPr/>
          <p:nvPr/>
        </p:nvSpPr>
        <p:spPr>
          <a:xfrm>
            <a:off x="4476517" y="3341209"/>
            <a:ext cx="4423266" cy="1011403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l">
              <a:buAutoNum type="arabicParenR"/>
            </a:pPr>
            <a:r>
              <a:rPr lang="en-US" sz="1400" dirty="0">
                <a:solidFill>
                  <a:schemeClr val="bg1"/>
                </a:solidFill>
              </a:rPr>
              <a:t>Can molecular modelling reveal mechanisms for 1-butene and polyethylene formation?</a:t>
            </a:r>
          </a:p>
          <a:p>
            <a:pPr marL="342900" indent="-342900" algn="l">
              <a:buAutoNum type="arabicParenR"/>
            </a:pPr>
            <a:endParaRPr lang="en-US" sz="1400" dirty="0">
              <a:solidFill>
                <a:schemeClr val="bg1"/>
              </a:solidFill>
            </a:endParaRPr>
          </a:p>
          <a:p>
            <a:pPr marL="342900" indent="-342900" algn="l">
              <a:buAutoNum type="arabicParenR"/>
            </a:pPr>
            <a:r>
              <a:rPr lang="en-US" sz="1400" dirty="0">
                <a:solidFill>
                  <a:schemeClr val="bg1"/>
                </a:solidFill>
              </a:rPr>
              <a:t>Can additives be developed to suppress PE?       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F21B794-2FA4-CAC7-9017-F4BD65D73724}"/>
              </a:ext>
            </a:extLst>
          </p:cNvPr>
          <p:cNvGrpSpPr/>
          <p:nvPr/>
        </p:nvGrpSpPr>
        <p:grpSpPr>
          <a:xfrm>
            <a:off x="5124094" y="501515"/>
            <a:ext cx="3876316" cy="1705696"/>
            <a:chOff x="5124094" y="501515"/>
            <a:chExt cx="3876316" cy="170569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FED0677A-F2BF-4E00-9240-BAC92718D8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2862" b="1603"/>
            <a:stretch/>
          </p:blipFill>
          <p:spPr>
            <a:xfrm>
              <a:off x="6138330" y="787484"/>
              <a:ext cx="933983" cy="1409470"/>
            </a:xfrm>
            <a:prstGeom prst="rect">
              <a:avLst/>
            </a:prstGeom>
            <a:ln w="19050">
              <a:solidFill>
                <a:srgbClr val="FF0000"/>
              </a:solidFill>
            </a:ln>
          </p:spPr>
        </p:pic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5599D1A9-0479-4418-9A11-6D47A67698D8}"/>
                </a:ext>
              </a:extLst>
            </p:cNvPr>
            <p:cNvSpPr/>
            <p:nvPr/>
          </p:nvSpPr>
          <p:spPr>
            <a:xfrm>
              <a:off x="5124094" y="2006220"/>
              <a:ext cx="722590" cy="200991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C0A36BC-45E3-AF1D-37DF-E0A0CC5E7751}"/>
                </a:ext>
              </a:extLst>
            </p:cNvPr>
            <p:cNvSpPr txBox="1"/>
            <p:nvPr/>
          </p:nvSpPr>
          <p:spPr>
            <a:xfrm>
              <a:off x="6184203" y="501515"/>
              <a:ext cx="16562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</a:rPr>
                <a:t>reactor unit fouling</a:t>
              </a: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6F8D701-C08C-3C56-F6E6-0F8544BAD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188000" y="879017"/>
              <a:ext cx="1812410" cy="1243894"/>
            </a:xfrm>
            <a:prstGeom prst="rect">
              <a:avLst/>
            </a:prstGeom>
            <a:ln w="28575">
              <a:solidFill>
                <a:srgbClr val="FF0000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66515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uiExpand="1" animBg="1"/>
      <p:bldP spid="36" grpId="0" uiExpand="1" animBg="1"/>
      <p:bldP spid="37" grpId="0" animBg="1"/>
      <p:bldP spid="39" grpId="0" uiExpand="1" build="p"/>
      <p:bldP spid="4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2212F322-466D-4C55-B83E-C3C13731AC19}"/>
              </a:ext>
            </a:extLst>
          </p:cNvPr>
          <p:cNvSpPr txBox="1">
            <a:spLocks/>
          </p:cNvSpPr>
          <p:nvPr/>
        </p:nvSpPr>
        <p:spPr>
          <a:xfrm>
            <a:off x="444813" y="206004"/>
            <a:ext cx="8264215" cy="618166"/>
          </a:xfrm>
          <a:prstGeom prst="rect">
            <a:avLst/>
          </a:prstGeom>
        </p:spPr>
        <p:txBody>
          <a:bodyPr/>
          <a:lstStyle>
            <a:lvl1pPr algn="l" defTabSz="396720" rtl="0" eaLnBrk="1" latinLnBrk="0" hangingPunct="1">
              <a:spcBef>
                <a:spcPct val="0"/>
              </a:spcBef>
              <a:buNone/>
              <a:defRPr sz="21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dirty="0"/>
              <a:t>Ethylene Dimerization by </a:t>
            </a:r>
            <a:r>
              <a:rPr lang="en-US" dirty="0" err="1"/>
              <a:t>Ti</a:t>
            </a:r>
            <a:r>
              <a:rPr lang="en-US" dirty="0"/>
              <a:t>(III)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91B87CD-A4EE-427B-94DE-79C244DBCBD3}"/>
              </a:ext>
            </a:extLst>
          </p:cNvPr>
          <p:cNvSpPr/>
          <p:nvPr/>
        </p:nvSpPr>
        <p:spPr>
          <a:xfrm>
            <a:off x="3566798" y="4721467"/>
            <a:ext cx="2246569" cy="3214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Confidential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598B0B7-3ACA-4385-9DA7-A661E7FB87D6}"/>
              </a:ext>
            </a:extLst>
          </p:cNvPr>
          <p:cNvSpPr/>
          <p:nvPr/>
        </p:nvSpPr>
        <p:spPr>
          <a:xfrm>
            <a:off x="3600000" y="4742288"/>
            <a:ext cx="1987200" cy="201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0ECDDED-53F0-4668-45EE-9EA45EF363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44548"/>
            <a:ext cx="2931922" cy="2153461"/>
          </a:xfrm>
          <a:prstGeom prst="rect">
            <a:avLst/>
          </a:prstGeom>
        </p:spPr>
      </p:pic>
      <p:graphicFrame>
        <p:nvGraphicFramePr>
          <p:cNvPr id="26" name="Object 25">
            <a:extLst>
              <a:ext uri="{FF2B5EF4-FFF2-40B4-BE49-F238E27FC236}">
                <a16:creationId xmlns:a16="http://schemas.microsoft.com/office/drawing/2014/main" id="{BE7F61DD-D92F-6D3E-C504-0D04A85E85C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95093048"/>
              </p:ext>
            </p:extLst>
          </p:nvPr>
        </p:nvGraphicFramePr>
        <p:xfrm>
          <a:off x="2492369" y="571928"/>
          <a:ext cx="6538913" cy="2298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" imgW="7433388" imgH="2612275" progId="ChemDraw.Document.6.0">
                  <p:embed/>
                </p:oleObj>
              </mc:Choice>
              <mc:Fallback>
                <p:oleObj name="CS ChemDraw Drawing" r:id="rId4" imgW="7433388" imgH="2612275" progId="ChemDraw.Document.6.0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492369" y="571928"/>
                        <a:ext cx="6538913" cy="2298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" name="TextBox 31">
            <a:extLst>
              <a:ext uri="{FF2B5EF4-FFF2-40B4-BE49-F238E27FC236}">
                <a16:creationId xmlns:a16="http://schemas.microsoft.com/office/drawing/2014/main" id="{8D493DDB-7833-ED7E-1574-B0394E7B8B8B}"/>
              </a:ext>
            </a:extLst>
          </p:cNvPr>
          <p:cNvSpPr txBox="1"/>
          <p:nvPr/>
        </p:nvSpPr>
        <p:spPr>
          <a:xfrm flipH="1">
            <a:off x="1413607" y="3331447"/>
            <a:ext cx="635998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McGuinness’s 2013 model incorrectly predicts C6+ selectivity instead of 1-C4 selectivity</a:t>
            </a:r>
          </a:p>
          <a:p>
            <a:endParaRPr lang="en-US" sz="1200" dirty="0"/>
          </a:p>
          <a:p>
            <a:r>
              <a:rPr lang="en-US" sz="1200" u="sng" dirty="0" err="1"/>
              <a:t>Ehm’s</a:t>
            </a:r>
            <a:r>
              <a:rPr lang="en-US" sz="1200" u="sng" dirty="0"/>
              <a:t> 2014 benchmarking study on </a:t>
            </a:r>
            <a:r>
              <a:rPr lang="en-US" sz="1200" u="sng" dirty="0" err="1"/>
              <a:t>Ti</a:t>
            </a:r>
            <a:r>
              <a:rPr lang="en-US" sz="1200" u="sng" dirty="0"/>
              <a:t>/Al Ziegler Natta species</a:t>
            </a:r>
            <a:r>
              <a:rPr lang="en-US" sz="1200" u="sng" baseline="30000" dirty="0"/>
              <a:t>2</a:t>
            </a:r>
            <a:endParaRPr lang="en-US" sz="1200" baseline="30000" dirty="0"/>
          </a:p>
          <a:p>
            <a:pPr marL="228600" indent="-228600">
              <a:buAutoNum type="alphaLcParenBoth"/>
            </a:pPr>
            <a:r>
              <a:rPr lang="en-US" sz="1200" dirty="0"/>
              <a:t>inclusion of dispersion corrections is critical for energetic accuracy</a:t>
            </a:r>
          </a:p>
          <a:p>
            <a:pPr marL="228600" indent="-228600">
              <a:buAutoNum type="alphaLcParenBoth"/>
            </a:pPr>
            <a:r>
              <a:rPr lang="en-US" sz="1200" dirty="0"/>
              <a:t>M06 functional is less accurate than B3LYP-D3 functional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A5DB73B-E43B-5E04-8383-37957B20757D}"/>
              </a:ext>
            </a:extLst>
          </p:cNvPr>
          <p:cNvSpPr/>
          <p:nvPr/>
        </p:nvSpPr>
        <p:spPr>
          <a:xfrm>
            <a:off x="2893756" y="4634773"/>
            <a:ext cx="3602268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baseline="30000" dirty="0"/>
              <a:t>1 </a:t>
            </a:r>
            <a:r>
              <a:rPr lang="en-US" dirty="0"/>
              <a:t>McGuinness and coworkers, </a:t>
            </a:r>
            <a:r>
              <a:rPr lang="en-US" i="1" dirty="0"/>
              <a:t>ACS Catalysis</a:t>
            </a:r>
            <a:r>
              <a:rPr lang="en-US" dirty="0"/>
              <a:t>, </a:t>
            </a:r>
            <a:r>
              <a:rPr lang="en-US" b="1" dirty="0"/>
              <a:t>2013</a:t>
            </a:r>
            <a:r>
              <a:rPr lang="en-US" dirty="0"/>
              <a:t>, </a:t>
            </a:r>
            <a:r>
              <a:rPr lang="en-US" i="1" dirty="0"/>
              <a:t>3</a:t>
            </a:r>
            <a:r>
              <a:rPr lang="en-US" dirty="0"/>
              <a:t>, 3006.</a:t>
            </a:r>
          </a:p>
          <a:p>
            <a:pPr algn="l"/>
            <a:r>
              <a:rPr lang="en-US" baseline="30000" dirty="0"/>
              <a:t>2 </a:t>
            </a:r>
            <a:r>
              <a:rPr lang="en-US" dirty="0" err="1"/>
              <a:t>Ehm</a:t>
            </a:r>
            <a:r>
              <a:rPr lang="en-US" dirty="0"/>
              <a:t> and coworkers, </a:t>
            </a:r>
            <a:r>
              <a:rPr lang="en-US" i="1" dirty="0"/>
              <a:t>J. </a:t>
            </a:r>
            <a:r>
              <a:rPr lang="en-US" i="1" dirty="0" err="1"/>
              <a:t>Organomet</a:t>
            </a:r>
            <a:r>
              <a:rPr lang="en-US" i="1" dirty="0"/>
              <a:t>. Chem.</a:t>
            </a:r>
            <a:r>
              <a:rPr lang="en-US" dirty="0"/>
              <a:t> </a:t>
            </a:r>
            <a:r>
              <a:rPr lang="en-US" b="1" dirty="0"/>
              <a:t>2014</a:t>
            </a:r>
            <a:r>
              <a:rPr lang="en-US" dirty="0"/>
              <a:t>, </a:t>
            </a:r>
            <a:r>
              <a:rPr lang="en-US" i="1" dirty="0"/>
              <a:t>772</a:t>
            </a:r>
            <a:r>
              <a:rPr lang="en-US" dirty="0"/>
              <a:t>,</a:t>
            </a:r>
            <a:r>
              <a:rPr lang="en-US" i="1" dirty="0"/>
              <a:t> </a:t>
            </a:r>
            <a:r>
              <a:rPr lang="en-US" dirty="0"/>
              <a:t>161.</a:t>
            </a:r>
          </a:p>
          <a:p>
            <a:pPr algn="l"/>
            <a:r>
              <a:rPr lang="en-US" baseline="30000" dirty="0"/>
              <a:t>3 </a:t>
            </a:r>
            <a:r>
              <a:rPr lang="en-US" i="1" dirty="0"/>
              <a:t>This work: </a:t>
            </a:r>
            <a:r>
              <a:rPr lang="en-US" dirty="0"/>
              <a:t>B3LYP-D3/def2-TZVP // B3LYP-D3/def2-SVP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BECE236D-C11A-930D-F519-8D6792F7E1AA}"/>
              </a:ext>
            </a:extLst>
          </p:cNvPr>
          <p:cNvGrpSpPr/>
          <p:nvPr/>
        </p:nvGrpSpPr>
        <p:grpSpPr>
          <a:xfrm>
            <a:off x="1154326" y="2850741"/>
            <a:ext cx="7504845" cy="1769471"/>
            <a:chOff x="1154326" y="2850741"/>
            <a:chExt cx="7504845" cy="1769471"/>
          </a:xfrm>
        </p:grpSpPr>
        <p:graphicFrame>
          <p:nvGraphicFramePr>
            <p:cNvPr id="36" name="Object 35">
              <a:extLst>
                <a:ext uri="{FF2B5EF4-FFF2-40B4-BE49-F238E27FC236}">
                  <a16:creationId xmlns:a16="http://schemas.microsoft.com/office/drawing/2014/main" id="{0F3932AF-D193-0787-BFA1-A951E00C5CA3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455911706"/>
                </p:ext>
              </p:extLst>
            </p:nvPr>
          </p:nvGraphicFramePr>
          <p:xfrm>
            <a:off x="2469509" y="2850741"/>
            <a:ext cx="6189662" cy="3111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S ChemDraw Drawing" r:id="rId6" imgW="7039014" imgH="354746" progId="ChemDraw.Document.6.0">
                    <p:embed/>
                  </p:oleObj>
                </mc:Choice>
                <mc:Fallback>
                  <p:oleObj name="CS ChemDraw Drawing" r:id="rId6" imgW="7039014" imgH="354746" progId="ChemDraw.Document.6.0">
                    <p:embed/>
                    <p:pic>
                      <p:nvPicPr>
                        <p:cNvPr id="26" name="Object 25">
                          <a:extLst>
                            <a:ext uri="{FF2B5EF4-FFF2-40B4-BE49-F238E27FC236}">
                              <a16:creationId xmlns:a16="http://schemas.microsoft.com/office/drawing/2014/main" id="{BE7F61DD-D92F-6D3E-C504-0D04A85E85C5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2469509" y="2850741"/>
                          <a:ext cx="6189662" cy="311150"/>
                        </a:xfrm>
                        <a:prstGeom prst="rect">
                          <a:avLst/>
                        </a:prstGeom>
                        <a:ln w="28575">
                          <a:solidFill>
                            <a:schemeClr val="tx2"/>
                          </a:solidFill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BB8BBFC-990B-5BEB-8F78-3175658DADC3}"/>
                </a:ext>
              </a:extLst>
            </p:cNvPr>
            <p:cNvSpPr txBox="1"/>
            <p:nvPr/>
          </p:nvSpPr>
          <p:spPr>
            <a:xfrm flipH="1">
              <a:off x="1154326" y="4343213"/>
              <a:ext cx="683534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tx2"/>
                  </a:solidFill>
                </a:rPr>
                <a:t>Applying </a:t>
              </a:r>
              <a:r>
                <a:rPr lang="en-US" sz="1200" dirty="0" err="1">
                  <a:solidFill>
                    <a:schemeClr val="tx2"/>
                  </a:solidFill>
                </a:rPr>
                <a:t>Ehm’s</a:t>
              </a:r>
              <a:r>
                <a:rPr lang="en-US" sz="1200" dirty="0">
                  <a:solidFill>
                    <a:schemeClr val="tx2"/>
                  </a:solidFill>
                </a:rPr>
                <a:t> methods to </a:t>
              </a:r>
              <a:r>
                <a:rPr lang="en-US" sz="1200" dirty="0" err="1">
                  <a:solidFill>
                    <a:schemeClr val="tx2"/>
                  </a:solidFill>
                </a:rPr>
                <a:t>Alphabutol</a:t>
              </a:r>
              <a:r>
                <a:rPr lang="en-US" sz="1200" dirty="0">
                  <a:solidFill>
                    <a:schemeClr val="tx2"/>
                  </a:solidFill>
                </a:rPr>
                <a:t> mechanism, correct 1-C4 selectivity is predicted!</a:t>
              </a: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BA4B9F11-DF52-6BA1-434E-D1A8DE96C07F}"/>
              </a:ext>
            </a:extLst>
          </p:cNvPr>
          <p:cNvSpPr/>
          <p:nvPr/>
        </p:nvSpPr>
        <p:spPr>
          <a:xfrm>
            <a:off x="1569720" y="2547940"/>
            <a:ext cx="213360" cy="22625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7055660-81CC-2EBB-DE6A-0FA324269467}"/>
              </a:ext>
            </a:extLst>
          </p:cNvPr>
          <p:cNvSpPr/>
          <p:nvPr/>
        </p:nvSpPr>
        <p:spPr>
          <a:xfrm>
            <a:off x="1676400" y="954242"/>
            <a:ext cx="213360" cy="22625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934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C95698-7C85-4D5E-9CC7-2DAFE255A0C0}"/>
              </a:ext>
            </a:extLst>
          </p:cNvPr>
          <p:cNvSpPr/>
          <p:nvPr/>
        </p:nvSpPr>
        <p:spPr>
          <a:xfrm>
            <a:off x="88900" y="4508500"/>
            <a:ext cx="9055100" cy="635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D49FC39-6B98-4D6C-84BC-9807E4640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</a:t>
            </a:r>
            <a:r>
              <a:rPr lang="en-US" dirty="0" err="1"/>
              <a:t>Ti</a:t>
            </a:r>
            <a:r>
              <a:rPr lang="en-US" dirty="0"/>
              <a:t>(IV) vs </a:t>
            </a:r>
            <a:r>
              <a:rPr lang="en-US" dirty="0" err="1"/>
              <a:t>Ti</a:t>
            </a:r>
            <a:r>
              <a:rPr lang="en-US" dirty="0"/>
              <a:t>(III)</a:t>
            </a:r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575AF967-0D99-4165-A8E7-8E5ED83DB92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64091512"/>
              </p:ext>
            </p:extLst>
          </p:nvPr>
        </p:nvGraphicFramePr>
        <p:xfrm>
          <a:off x="95250" y="666750"/>
          <a:ext cx="7775575" cy="1922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7775510" imgH="1922734" progId="ChemDraw.Document.6.0">
                  <p:embed/>
                </p:oleObj>
              </mc:Choice>
              <mc:Fallback>
                <p:oleObj name="CS ChemDraw Drawing" r:id="rId2" imgW="7775510" imgH="1922734" progId="ChemDraw.Document.6.0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575AF967-0D99-4165-A8E7-8E5ED83DB92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95250" y="666750"/>
                        <a:ext cx="7775575" cy="19224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7AEE0C1E-0082-4754-B128-0A9E7A7A3D60}"/>
              </a:ext>
            </a:extLst>
          </p:cNvPr>
          <p:cNvSpPr txBox="1"/>
          <p:nvPr/>
        </p:nvSpPr>
        <p:spPr>
          <a:xfrm>
            <a:off x="7723097" y="1483198"/>
            <a:ext cx="15055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50000"/>
                  </a:schemeClr>
                </a:solidFill>
              </a:rPr>
              <a:t>polymerization</a:t>
            </a:r>
          </a:p>
          <a:p>
            <a:r>
              <a:rPr lang="en-US" sz="1600" dirty="0">
                <a:solidFill>
                  <a:schemeClr val="tx1">
                    <a:lumMod val="50000"/>
                  </a:schemeClr>
                </a:solidFill>
              </a:rPr>
              <a:t>catalyst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FBF5E09-B4A5-4CC5-B22F-1A464214BF50}"/>
              </a:ext>
            </a:extLst>
          </p:cNvPr>
          <p:cNvSpPr txBox="1"/>
          <p:nvPr/>
        </p:nvSpPr>
        <p:spPr>
          <a:xfrm>
            <a:off x="7950200" y="3276852"/>
            <a:ext cx="9941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50000"/>
                  </a:schemeClr>
                </a:solidFill>
              </a:rPr>
              <a:t>1-butene</a:t>
            </a:r>
          </a:p>
          <a:p>
            <a:r>
              <a:rPr lang="en-US" sz="1600" dirty="0">
                <a:solidFill>
                  <a:schemeClr val="tx1">
                    <a:lumMod val="50000"/>
                  </a:schemeClr>
                </a:solidFill>
              </a:rPr>
              <a:t>catalyst</a:t>
            </a:r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B794E123-5344-6806-3892-4021CE50CF3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47832821"/>
              </p:ext>
            </p:extLst>
          </p:nvPr>
        </p:nvGraphicFramePr>
        <p:xfrm>
          <a:off x="138113" y="2684463"/>
          <a:ext cx="7856537" cy="2049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" imgW="7855753" imgH="2049295" progId="ChemDraw.Document.6.0">
                  <p:embed/>
                </p:oleObj>
              </mc:Choice>
              <mc:Fallback>
                <p:oleObj name="CS ChemDraw Drawing" r:id="rId4" imgW="7855753" imgH="2049295" progId="ChemDraw.Document.6.0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575AF967-0D99-4165-A8E7-8E5ED83DB92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38113" y="2684463"/>
                        <a:ext cx="7856537" cy="2049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8" name="Group 27">
            <a:extLst>
              <a:ext uri="{FF2B5EF4-FFF2-40B4-BE49-F238E27FC236}">
                <a16:creationId xmlns:a16="http://schemas.microsoft.com/office/drawing/2014/main" id="{2406EBFA-E495-0EA0-6B1F-0D9A1CE5AABA}"/>
              </a:ext>
            </a:extLst>
          </p:cNvPr>
          <p:cNvGrpSpPr/>
          <p:nvPr/>
        </p:nvGrpSpPr>
        <p:grpSpPr>
          <a:xfrm>
            <a:off x="1" y="2556511"/>
            <a:ext cx="4572000" cy="2177413"/>
            <a:chOff x="1" y="2556511"/>
            <a:chExt cx="4572000" cy="2177413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072C270E-E560-E961-39F0-EEAE70DDED85}"/>
                </a:ext>
              </a:extLst>
            </p:cNvPr>
            <p:cNvGrpSpPr/>
            <p:nvPr/>
          </p:nvGrpSpPr>
          <p:grpSpPr>
            <a:xfrm>
              <a:off x="1" y="2556511"/>
              <a:ext cx="4572000" cy="2177413"/>
              <a:chOff x="1" y="2556511"/>
              <a:chExt cx="4572000" cy="2177413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7E8714C2-AEAF-E464-3C4C-F4D859BEF0F6}"/>
                  </a:ext>
                </a:extLst>
              </p:cNvPr>
              <p:cNvGrpSpPr/>
              <p:nvPr/>
            </p:nvGrpSpPr>
            <p:grpSpPr>
              <a:xfrm>
                <a:off x="1" y="2586989"/>
                <a:ext cx="4572000" cy="2146935"/>
                <a:chOff x="1" y="2586989"/>
                <a:chExt cx="4572000" cy="2146935"/>
              </a:xfrm>
            </p:grpSpPr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467DCF4F-7F15-2429-76B7-90D9D8358C48}"/>
                    </a:ext>
                  </a:extLst>
                </p:cNvPr>
                <p:cNvSpPr/>
                <p:nvPr/>
              </p:nvSpPr>
              <p:spPr>
                <a:xfrm>
                  <a:off x="1" y="2586989"/>
                  <a:ext cx="4572000" cy="2146935"/>
                </a:xfrm>
                <a:prstGeom prst="rect">
                  <a:avLst/>
                </a:prstGeom>
                <a:solidFill>
                  <a:schemeClr val="tx2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sz="1400" dirty="0">
                    <a:solidFill>
                      <a:schemeClr val="bg1"/>
                    </a:solidFill>
                  </a:endParaRPr>
                </a:p>
                <a:p>
                  <a:endParaRPr lang="en-US" sz="1400" dirty="0">
                    <a:solidFill>
                      <a:schemeClr val="bg1"/>
                    </a:solidFill>
                  </a:endParaRPr>
                </a:p>
                <a:p>
                  <a:endParaRPr lang="en-US" sz="1400" dirty="0">
                    <a:solidFill>
                      <a:schemeClr val="bg1"/>
                    </a:solidFill>
                  </a:endParaRPr>
                </a:p>
                <a:p>
                  <a:endParaRPr lang="en-US" sz="1400" dirty="0">
                    <a:solidFill>
                      <a:schemeClr val="bg1"/>
                    </a:solidFill>
                  </a:endParaRPr>
                </a:p>
                <a:p>
                  <a:endParaRPr lang="en-US" sz="1400" dirty="0">
                    <a:solidFill>
                      <a:schemeClr val="bg1"/>
                    </a:solidFill>
                  </a:endParaRPr>
                </a:p>
                <a:p>
                  <a:endParaRPr lang="en-US" sz="1400" dirty="0">
                    <a:solidFill>
                      <a:schemeClr val="bg1"/>
                    </a:solidFill>
                  </a:endParaRPr>
                </a:p>
                <a:p>
                  <a:r>
                    <a:rPr lang="en-US" sz="1400" dirty="0">
                      <a:solidFill>
                        <a:schemeClr val="bg1"/>
                      </a:solidFill>
                    </a:rPr>
                    <a:t>Can </a:t>
                  </a:r>
                  <a:r>
                    <a:rPr lang="en-US" sz="1400" dirty="0">
                      <a:solidFill>
                        <a:srgbClr val="FFC000"/>
                      </a:solidFill>
                    </a:rPr>
                    <a:t>anionic additive </a:t>
                  </a:r>
                  <a:r>
                    <a:rPr lang="en-US" sz="1400" dirty="0">
                      <a:solidFill>
                        <a:schemeClr val="bg1"/>
                      </a:solidFill>
                    </a:rPr>
                    <a:t>selectively poison </a:t>
                  </a:r>
                  <a:r>
                    <a:rPr lang="en-US" sz="1400" dirty="0" err="1">
                      <a:solidFill>
                        <a:schemeClr val="bg1"/>
                      </a:solidFill>
                    </a:rPr>
                    <a:t>Ti</a:t>
                  </a:r>
                  <a:r>
                    <a:rPr lang="en-US" sz="1400" dirty="0">
                      <a:solidFill>
                        <a:schemeClr val="bg1"/>
                      </a:solidFill>
                    </a:rPr>
                    <a:t>(IV) species?</a:t>
                  </a:r>
                </a:p>
              </p:txBody>
            </p:sp>
            <p:graphicFrame>
              <p:nvGraphicFramePr>
                <p:cNvPr id="14" name="Object 13">
                  <a:extLst>
                    <a:ext uri="{FF2B5EF4-FFF2-40B4-BE49-F238E27FC236}">
                      <a16:creationId xmlns:a16="http://schemas.microsoft.com/office/drawing/2014/main" id="{4ACD6621-9789-833E-E0E8-E6788332F320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291023482"/>
                    </p:ext>
                  </p:extLst>
                </p:nvPr>
              </p:nvGraphicFramePr>
              <p:xfrm>
                <a:off x="1111250" y="2951420"/>
                <a:ext cx="2149475" cy="1090613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CS ChemDraw Drawing" r:id="rId6" imgW="2149773" imgH="1091045" progId="ChemDraw.Document.6.0">
                        <p:embed/>
                      </p:oleObj>
                    </mc:Choice>
                    <mc:Fallback>
                      <p:oleObj name="CS ChemDraw Drawing" r:id="rId6" imgW="2149773" imgH="1091045" progId="ChemDraw.Document.6.0">
                        <p:embed/>
                        <p:pic>
                          <p:nvPicPr>
                            <p:cNvPr id="0" name=""/>
                            <p:cNvPicPr/>
                            <p:nvPr/>
                          </p:nvPicPr>
                          <p:blipFill>
                            <a:blip r:embed="rId7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1111250" y="2951420"/>
                              <a:ext cx="2149475" cy="1090613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  <p:sp>
            <p:nvSpPr>
              <p:cNvPr id="19" name="Arrow: Down 18">
                <a:extLst>
                  <a:ext uri="{FF2B5EF4-FFF2-40B4-BE49-F238E27FC236}">
                    <a16:creationId xmlns:a16="http://schemas.microsoft.com/office/drawing/2014/main" id="{C282EC4F-8070-4F1D-C460-341F5FFFB983}"/>
                  </a:ext>
                </a:extLst>
              </p:cNvPr>
              <p:cNvSpPr/>
              <p:nvPr/>
            </p:nvSpPr>
            <p:spPr>
              <a:xfrm>
                <a:off x="1865947" y="2556511"/>
                <a:ext cx="609600" cy="377189"/>
              </a:xfrm>
              <a:prstGeom prst="downArrow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5ACFD341-C8D4-7D8C-FB03-B5D9BF5C983A}"/>
                </a:ext>
              </a:extLst>
            </p:cNvPr>
            <p:cNvSpPr/>
            <p:nvPr/>
          </p:nvSpPr>
          <p:spPr>
            <a:xfrm>
              <a:off x="2004059" y="3771900"/>
              <a:ext cx="471487" cy="327024"/>
            </a:xfrm>
            <a:prstGeom prst="ellipse">
              <a:avLst/>
            </a:prstGeom>
            <a:noFill/>
            <a:ln w="28575">
              <a:solidFill>
                <a:srgbClr val="FFC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DBA2827-C56A-5E32-0EFF-BDEAE56C46CB}"/>
              </a:ext>
            </a:extLst>
          </p:cNvPr>
          <p:cNvGrpSpPr/>
          <p:nvPr/>
        </p:nvGrpSpPr>
        <p:grpSpPr>
          <a:xfrm>
            <a:off x="4572000" y="2556511"/>
            <a:ext cx="4572000" cy="2177413"/>
            <a:chOff x="4572000" y="2556511"/>
            <a:chExt cx="4572000" cy="2177413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E39F7C77-7FF5-313E-605A-8D38F6AB5D72}"/>
                </a:ext>
              </a:extLst>
            </p:cNvPr>
            <p:cNvGrpSpPr/>
            <p:nvPr/>
          </p:nvGrpSpPr>
          <p:grpSpPr>
            <a:xfrm>
              <a:off x="4572000" y="2556511"/>
              <a:ext cx="4572000" cy="2177413"/>
              <a:chOff x="1" y="2556511"/>
              <a:chExt cx="4572000" cy="2177413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EFB533B5-B9D3-960D-083D-B4379B77B2B5}"/>
                  </a:ext>
                </a:extLst>
              </p:cNvPr>
              <p:cNvSpPr/>
              <p:nvPr/>
            </p:nvSpPr>
            <p:spPr>
              <a:xfrm>
                <a:off x="1" y="2586989"/>
                <a:ext cx="4572000" cy="214693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400" dirty="0">
                  <a:solidFill>
                    <a:schemeClr val="bg1"/>
                  </a:solidFill>
                </a:endParaRPr>
              </a:p>
              <a:p>
                <a:endParaRPr lang="en-US" sz="1400" dirty="0">
                  <a:solidFill>
                    <a:schemeClr val="bg1"/>
                  </a:solidFill>
                </a:endParaRPr>
              </a:p>
              <a:p>
                <a:endParaRPr lang="en-US" sz="1400" dirty="0">
                  <a:solidFill>
                    <a:schemeClr val="bg1"/>
                  </a:solidFill>
                </a:endParaRPr>
              </a:p>
              <a:p>
                <a:endParaRPr lang="en-US" sz="1400" dirty="0">
                  <a:solidFill>
                    <a:schemeClr val="bg1"/>
                  </a:solidFill>
                </a:endParaRPr>
              </a:p>
              <a:p>
                <a:endParaRPr lang="en-US" sz="1400" dirty="0">
                  <a:solidFill>
                    <a:schemeClr val="bg1"/>
                  </a:solidFill>
                </a:endParaRPr>
              </a:p>
              <a:p>
                <a:endParaRPr lang="en-US" sz="1400" dirty="0">
                  <a:solidFill>
                    <a:schemeClr val="bg1"/>
                  </a:solidFill>
                </a:endParaRPr>
              </a:p>
              <a:p>
                <a:r>
                  <a:rPr lang="en-US" sz="1400" dirty="0">
                    <a:solidFill>
                      <a:schemeClr val="bg1"/>
                    </a:solidFill>
                  </a:rPr>
                  <a:t>Can </a:t>
                </a:r>
                <a:r>
                  <a:rPr lang="en-US" sz="1400" dirty="0">
                    <a:solidFill>
                      <a:srgbClr val="FFC000"/>
                    </a:solidFill>
                  </a:rPr>
                  <a:t>multidentate alcohols</a:t>
                </a:r>
                <a:r>
                  <a:rPr lang="en-US" sz="1400" dirty="0">
                    <a:solidFill>
                      <a:schemeClr val="bg1"/>
                    </a:solidFill>
                  </a:rPr>
                  <a:t> selectively inhibit chain growth while allowing chain termination?</a:t>
                </a:r>
              </a:p>
            </p:txBody>
          </p:sp>
          <p:sp>
            <p:nvSpPr>
              <p:cNvPr id="23" name="Arrow: Down 22">
                <a:extLst>
                  <a:ext uri="{FF2B5EF4-FFF2-40B4-BE49-F238E27FC236}">
                    <a16:creationId xmlns:a16="http://schemas.microsoft.com/office/drawing/2014/main" id="{1E623587-5320-B88A-9A90-5C2DD9D011F1}"/>
                  </a:ext>
                </a:extLst>
              </p:cNvPr>
              <p:cNvSpPr/>
              <p:nvPr/>
            </p:nvSpPr>
            <p:spPr>
              <a:xfrm>
                <a:off x="2025967" y="2556511"/>
                <a:ext cx="609600" cy="377189"/>
              </a:xfrm>
              <a:prstGeom prst="downArrow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aphicFrame>
          <p:nvGraphicFramePr>
            <p:cNvPr id="32" name="Object 31">
              <a:extLst>
                <a:ext uri="{FF2B5EF4-FFF2-40B4-BE49-F238E27FC236}">
                  <a16:creationId xmlns:a16="http://schemas.microsoft.com/office/drawing/2014/main" id="{ADF291DB-3F04-9F8B-2824-BA3A3879771B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440482475"/>
                </p:ext>
              </p:extLst>
            </p:nvPr>
          </p:nvGraphicFramePr>
          <p:xfrm>
            <a:off x="6053931" y="2897884"/>
            <a:ext cx="1827213" cy="11096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S ChemDraw Drawing" r:id="rId8" imgW="1826934" imgH="1110373" progId="ChemDraw.Document.6.0">
                    <p:embed/>
                  </p:oleObj>
                </mc:Choice>
                <mc:Fallback>
                  <p:oleObj name="CS ChemDraw Drawing" r:id="rId8" imgW="1826934" imgH="1110373" progId="ChemDraw.Document.6.0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6053931" y="2897884"/>
                          <a:ext cx="1827213" cy="110966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3030833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42A1D19-EEDB-4585-8C3E-7A0FCA195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Ti</a:t>
            </a:r>
            <a:r>
              <a:rPr lang="en-US" dirty="0"/>
              <a:t>(IV) vs </a:t>
            </a:r>
            <a:r>
              <a:rPr lang="en-US" dirty="0" err="1"/>
              <a:t>Ti</a:t>
            </a:r>
            <a:r>
              <a:rPr lang="en-US" dirty="0"/>
              <a:t>(III): bromide-binding</a:t>
            </a:r>
          </a:p>
        </p:txBody>
      </p:sp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1462FA37-B24D-6F70-8CA7-148F25AA5BF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14358917"/>
              </p:ext>
            </p:extLst>
          </p:nvPr>
        </p:nvGraphicFramePr>
        <p:xfrm>
          <a:off x="1069975" y="727154"/>
          <a:ext cx="7005638" cy="1592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7005424" imgH="1592303" progId="ChemDraw.Document.6.0">
                  <p:embed/>
                </p:oleObj>
              </mc:Choice>
              <mc:Fallback>
                <p:oleObj name="CS ChemDraw Drawing" r:id="rId2" imgW="7005424" imgH="1592303" progId="ChemDraw.Document.6.0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069975" y="727154"/>
                        <a:ext cx="7005638" cy="15922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FB326FE8-2E54-3234-D14B-78B913EAE4C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75665245"/>
              </p:ext>
            </p:extLst>
          </p:nvPr>
        </p:nvGraphicFramePr>
        <p:xfrm>
          <a:off x="1066800" y="3014986"/>
          <a:ext cx="7011988" cy="1536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" imgW="7011644" imgH="1536815" progId="ChemDraw.Document.6.0">
                  <p:embed/>
                </p:oleObj>
              </mc:Choice>
              <mc:Fallback>
                <p:oleObj name="CS ChemDraw Drawing" r:id="rId4" imgW="7011644" imgH="1536815" progId="ChemDraw.Document.6.0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66800" y="3014986"/>
                        <a:ext cx="7011988" cy="1536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D75876C-D3E7-368C-C4AC-DED158D356E3}"/>
              </a:ext>
            </a:extLst>
          </p:cNvPr>
          <p:cNvSpPr/>
          <p:nvPr/>
        </p:nvSpPr>
        <p:spPr>
          <a:xfrm>
            <a:off x="1154882" y="1971174"/>
            <a:ext cx="7143297" cy="1201151"/>
          </a:xfrm>
          <a:prstGeom prst="roundRect">
            <a:avLst/>
          </a:prstGeom>
          <a:solidFill>
            <a:srgbClr val="D7F8FD">
              <a:alpha val="75686"/>
            </a:srgbClr>
          </a:solidFill>
          <a:ln>
            <a:solidFill>
              <a:schemeClr val="tx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>
                    <a:lumMod val="50000"/>
                  </a:schemeClr>
                </a:solidFill>
              </a:rPr>
              <a:t>Bromide binds preferentially to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</a:rPr>
              <a:t>Ti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</a:rPr>
              <a:t>(IV) species, </a:t>
            </a:r>
          </a:p>
          <a:p>
            <a:pPr algn="ctr"/>
            <a:r>
              <a:rPr lang="en-US" sz="1600" dirty="0">
                <a:solidFill>
                  <a:schemeClr val="tx1">
                    <a:lumMod val="50000"/>
                  </a:schemeClr>
                </a:solidFill>
              </a:rPr>
              <a:t>poisoning polymerization catalysts.</a:t>
            </a:r>
          </a:p>
          <a:p>
            <a:pPr algn="ctr"/>
            <a:endParaRPr lang="en-US" sz="1600" dirty="0">
              <a:solidFill>
                <a:schemeClr val="tx1">
                  <a:lumMod val="50000"/>
                </a:schemeClr>
              </a:solidFill>
            </a:endParaRPr>
          </a:p>
          <a:p>
            <a:pPr algn="ctr"/>
            <a:r>
              <a:rPr lang="en-US" sz="1600" dirty="0">
                <a:solidFill>
                  <a:schemeClr val="tx1">
                    <a:lumMod val="50000"/>
                  </a:schemeClr>
                </a:solidFill>
              </a:rPr>
              <a:t>If more bromide than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</a:rPr>
              <a:t>Ti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</a:rPr>
              <a:t>(IV) is used, then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</a:rPr>
              <a:t>Ti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</a:rPr>
              <a:t>(III) sites can be poisoned too.</a:t>
            </a:r>
          </a:p>
        </p:txBody>
      </p:sp>
    </p:spTree>
    <p:extLst>
      <p:ext uri="{BB962C8B-B14F-4D97-AF65-F5344CB8AC3E}">
        <p14:creationId xmlns:p14="http://schemas.microsoft.com/office/powerpoint/2010/main" val="650765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theme/theme1.xml><?xml version="1.0" encoding="utf-8"?>
<a:theme xmlns:a="http://schemas.openxmlformats.org/drawingml/2006/main" name="AramcoDefaultTheme">
  <a:themeElements>
    <a:clrScheme name="Saudi Aramco">
      <a:dk1>
        <a:srgbClr val="53565A"/>
      </a:dk1>
      <a:lt1>
        <a:sysClr val="window" lastClr="FFFFFF"/>
      </a:lt1>
      <a:dk2>
        <a:srgbClr val="00A3E0"/>
      </a:dk2>
      <a:lt2>
        <a:srgbClr val="84BD00"/>
      </a:lt2>
      <a:accent1>
        <a:srgbClr val="84BD00"/>
      </a:accent1>
      <a:accent2>
        <a:srgbClr val="00843D"/>
      </a:accent2>
      <a:accent3>
        <a:srgbClr val="0033A0"/>
      </a:accent3>
      <a:accent4>
        <a:srgbClr val="00A3E0"/>
      </a:accent4>
      <a:accent5>
        <a:srgbClr val="53565A"/>
      </a:accent5>
      <a:accent6>
        <a:srgbClr val="8F9194"/>
      </a:accent6>
      <a:hlink>
        <a:srgbClr val="00A3E0"/>
      </a:hlink>
      <a:folHlink>
        <a:srgbClr val="0033A0"/>
      </a:folHlink>
    </a:clrScheme>
    <a:fontScheme name="Revolution">
      <a:majorFont>
        <a:latin typeface="Trebuchet MS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Trebuchet MS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 cmpd="sng">
          <a:solidFill>
            <a:schemeClr val="accent6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4" id="{2A988BE2-9E1E-4896-88E0-F19BDD9800E2}" vid="{A22FC6A2-F821-42DD-A1B3-5ECD84F7632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AramcoTemplate_NoFooter</Template>
  <TotalTime>6348</TotalTime>
  <Words>1085</Words>
  <Application>Microsoft Office PowerPoint</Application>
  <PresentationFormat>On-screen Show (16:9)</PresentationFormat>
  <Paragraphs>194</Paragraphs>
  <Slides>23</Slides>
  <Notes>3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3" baseType="lpstr">
      <vt:lpstr>Arial</vt:lpstr>
      <vt:lpstr>Calibri</vt:lpstr>
      <vt:lpstr>Lucida Grande</vt:lpstr>
      <vt:lpstr>poppinsregular</vt:lpstr>
      <vt:lpstr>Roboto</vt:lpstr>
      <vt:lpstr>Times New Roman</vt:lpstr>
      <vt:lpstr>Trebuchet MS</vt:lpstr>
      <vt:lpstr>Wingdings</vt:lpstr>
      <vt:lpstr>AramcoDefaultTheme</vt:lpstr>
      <vt:lpstr>CS ChemDraw Drawing</vt:lpstr>
      <vt:lpstr>Ethylene Dimerization: Development of Anti-fouling Agents</vt:lpstr>
      <vt:lpstr>Acknowledgements</vt:lpstr>
      <vt:lpstr>Boston Downstream Research Center</vt:lpstr>
      <vt:lpstr>Boston Downstream Research Center</vt:lpstr>
      <vt:lpstr>PowerPoint Presentation</vt:lpstr>
      <vt:lpstr>PowerPoint Presentation</vt:lpstr>
      <vt:lpstr>PowerPoint Presentation</vt:lpstr>
      <vt:lpstr>comparing Ti(IV) vs Ti(III)</vt:lpstr>
      <vt:lpstr>Ti(IV) vs Ti(III): bromide-binding</vt:lpstr>
      <vt:lpstr>Anionic Anti-Fouling Compounds (AFCs)</vt:lpstr>
      <vt:lpstr>Oligo(ethylene glycol) (OEG) Multidentate Alcohols</vt:lpstr>
      <vt:lpstr>OEG prefers to bind to Ti(IV) over Ti(III)</vt:lpstr>
      <vt:lpstr>OEG will switch Ti(IV) from polymerization to dimerization</vt:lpstr>
      <vt:lpstr>Excess OEG will switch Ti(III) from dimerization to polymerization</vt:lpstr>
      <vt:lpstr>OEG additives: lower PE AND higher activity</vt:lpstr>
      <vt:lpstr>Summary and Deployment</vt:lpstr>
      <vt:lpstr>PowerPoint Presentation</vt:lpstr>
      <vt:lpstr>backup slides</vt:lpstr>
      <vt:lpstr>Ti(IV) vs Ti(III)</vt:lpstr>
      <vt:lpstr>correcting for ethylene pressure</vt:lpstr>
      <vt:lpstr>beta-hydride transfer (inner- vs outer-sphere transition states)</vt:lpstr>
      <vt:lpstr>Computational Method (XTBDFT)</vt:lpstr>
      <vt:lpstr>Ti(III) simulations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ethylene dimerization: development of anti-fouling agents</dc:title>
  <dc:creator>Lin, Sibo</dc:creator>
  <cp:lastModifiedBy>Lin, Sibo</cp:lastModifiedBy>
  <cp:revision>33</cp:revision>
  <dcterms:created xsi:type="dcterms:W3CDTF">2022-10-10T13:40:22Z</dcterms:created>
  <dcterms:modified xsi:type="dcterms:W3CDTF">2022-10-21T11:08:46Z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b176ec7a-5c1c-40d8-b713-034aac8a6cec_Enabled">
    <vt:lpwstr>True</vt:lpwstr>
  </property>
  <property fmtid="{D5CDD505-2E9C-101B-9397-08002B2CF9AE}" pid="3" name="MSIP_Label_b176ec7a-5c1c-40d8-b713-034aac8a6cec_SiteId">
    <vt:lpwstr>5a1e0c10-68b1-4667-974b-f394ba989c51</vt:lpwstr>
  </property>
  <property fmtid="{D5CDD505-2E9C-101B-9397-08002B2CF9AE}" pid="4" name="MSIP_Label_b176ec7a-5c1c-40d8-b713-034aac8a6cec_Owner">
    <vt:lpwstr>khawajmm@aramco.com</vt:lpwstr>
  </property>
  <property fmtid="{D5CDD505-2E9C-101B-9397-08002B2CF9AE}" pid="5" name="MSIP_Label_b176ec7a-5c1c-40d8-b713-034aac8a6cec_SetDate">
    <vt:lpwstr>2022-10-20T12:00:30.4635363Z</vt:lpwstr>
  </property>
  <property fmtid="{D5CDD505-2E9C-101B-9397-08002B2CF9AE}" pid="6" name="MSIP_Label_b176ec7a-5c1c-40d8-b713-034aac8a6cec_Name">
    <vt:lpwstr>Company General Use</vt:lpwstr>
  </property>
  <property fmtid="{D5CDD505-2E9C-101B-9397-08002B2CF9AE}" pid="7" name="MSIP_Label_b176ec7a-5c1c-40d8-b713-034aac8a6cec_Application">
    <vt:lpwstr>Microsoft Azure Information Protection</vt:lpwstr>
  </property>
  <property fmtid="{D5CDD505-2E9C-101B-9397-08002B2CF9AE}" pid="8" name="MSIP_Label_b176ec7a-5c1c-40d8-b713-034aac8a6cec_ActionId">
    <vt:lpwstr>3c819b6e-2b80-4714-9027-82b1b271cbb3</vt:lpwstr>
  </property>
  <property fmtid="{D5CDD505-2E9C-101B-9397-08002B2CF9AE}" pid="9" name="MSIP_Label_b176ec7a-5c1c-40d8-b713-034aac8a6cec_Extended_MSFT_Method">
    <vt:lpwstr>Automatic</vt:lpwstr>
  </property>
  <property fmtid="{D5CDD505-2E9C-101B-9397-08002B2CF9AE}" pid="10" name="Sensitivity">
    <vt:lpwstr>Company General Use</vt:lpwstr>
  </property>
</Properties>
</file>